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modernComment_10B_BCA99978.xml" ContentType="application/vnd.ms-powerpoint.comments+xml"/>
  <Override PartName="/ppt/comments/modernComment_106_0.xml" ContentType="application/vnd.ms-powerpoint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League Gothic" panose="020B0604020202020204" charset="0"/>
      <p:regular r:id="rId12"/>
    </p:embeddedFont>
    <p:embeddedFont>
      <p:font typeface="Muli" panose="020B0604020202020204" charset="0"/>
      <p:regular r:id="rId13"/>
    </p:embeddedFont>
    <p:embeddedFont>
      <p:font typeface="Muli Bold" panose="020B0604020202020204" charset="0"/>
      <p:regular r:id="rId14"/>
    </p:embeddedFont>
    <p:embeddedFont>
      <p:font typeface="Muli Ultra-Bold" panose="020B0604020202020204" charset="0"/>
      <p:regular r:id="rId15"/>
    </p:embeddedFont>
    <p:embeddedFont>
      <p:font typeface="Public Sans" panose="020B0604020202020204" charset="0"/>
      <p:regular r:id="rId16"/>
    </p:embeddedFont>
    <p:embeddedFont>
      <p:font typeface="Public San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6531116-A880-EAA8-116D-E5825046E6ED}" name="Ficenec, Caroline, Superior Court" initials="CF" userId="S::cficenec@alameda.courts.ca.gov::b19667e0-5743-41ce-a7e8-8d025b315abc" providerId="AD"/>
  <p188:author id="{A7BB9742-3174-F447-D33D-10C3752E34E1}" name="Sanchez, Eduardo, Superior Court" initials="ES" userId="S::esanchez@alameda.courts.ca.gov::6d2bea27-af7b-48ba-9663-907e0c3b4203" providerId="AD"/>
  <p188:author id="{2EDA79DB-8480-9E2E-6696-339859769667}" name="Xie, Zoey, Superior Court" initials="ZX" userId="S::wxie@alameda.courts.ca.gov::d334fea6-ccc2-477b-8f39-db7b0b2eb91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0" d="100"/>
          <a:sy n="70" d="100"/>
        </p:scale>
        <p:origin x="774" y="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8/10/relationships/authors" Target="authors.xml"/></Relationships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35CB8785-DBED-43CA-9999-D76B7EF29D48}" authorId="{A7BB9742-3174-F447-D33D-10C3752E34E1}" created="2026-02-19T22:11:45.85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2"/>
      <ac:spMk id="6" creationId="{00000000-0000-0000-0000-000000000000}"/>
      <ac:txMk cp="99">
        <ac:context len="246" hash="2189560420"/>
      </ac:txMk>
    </ac:txMkLst>
    <p188:replyLst>
      <p188:reply id="{758DFADB-C7B3-48D7-BD62-DF65CB309A6D}" authorId="{2EDA79DB-8480-9E2E-6696-339859769667}" created="2026-04-01T16:39:12.186">
        <p188:txBody>
          <a:bodyPr/>
          <a:lstStyle/>
          <a:p>
            <a:r>
              <a:rPr lang="en-US"/>
              <a:t>Technical Proposal is Attachment 14</a:t>
            </a:r>
          </a:p>
        </p188:txBody>
      </p188:reply>
    </p188:replyLst>
    <p188:txBody>
      <a:bodyPr/>
      <a:lstStyle/>
      <a:p>
        <a:r>
          <a:rPr lang="en-US"/>
          <a:t>Replace with “Response Technical Proposal Attachment 15”  </a:t>
        </a:r>
      </a:p>
    </p188:txBody>
  </p188:cm>
</p188:cmLst>
</file>

<file path=ppt/comments/modernComment_10B_BCA9997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8A46557-204C-45EF-AA30-EDB53E1E8C9E}" authorId="{A7BB9742-3174-F447-D33D-10C3752E34E1}" status="resolved" created="2026-04-01T14:34:07.514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165231480" sldId="267"/>
      <ac:spMk id="32" creationId="{58FCFCE7-2D30-289B-4FD2-3B489314A1D4}"/>
      <ac:txMk cp="206" len="113">
        <ac:context len="321" hash="1240581954"/>
      </ac:txMk>
    </ac:txMkLst>
    <p188:pos x="5949925" y="2324184"/>
    <p188:txBody>
      <a:bodyPr/>
      <a:lstStyle/>
      <a:p>
        <a:r>
          <a:rPr lang="en-US"/>
          <a:t>Added from section 2.2</a:t>
        </a:r>
      </a:p>
    </p188:txBody>
  </p188:cm>
</p188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microsoft.com/office/2018/10/relationships/comments" Target="../comments/modernComment_10B_BCA9997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06_0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311" y="-282595"/>
            <a:ext cx="18699653" cy="768463"/>
            <a:chOff x="0" y="0"/>
            <a:chExt cx="4925012" cy="202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5011" cy="202394"/>
            </a:xfrm>
            <a:custGeom>
              <a:avLst/>
              <a:gdLst/>
              <a:ahLst/>
              <a:cxnLst/>
              <a:rect l="l" t="t" r="r" b="b"/>
              <a:pathLst>
                <a:path w="4925011" h="202394">
                  <a:moveTo>
                    <a:pt x="0" y="0"/>
                  </a:moveTo>
                  <a:lnTo>
                    <a:pt x="4925011" y="0"/>
                  </a:lnTo>
                  <a:lnTo>
                    <a:pt x="4925011" y="202394"/>
                  </a:lnTo>
                  <a:lnTo>
                    <a:pt x="0" y="202394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5012" cy="240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5827" y="9801131"/>
            <a:ext cx="18699653" cy="768463"/>
            <a:chOff x="0" y="0"/>
            <a:chExt cx="4925012" cy="20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25011" cy="202394"/>
            </a:xfrm>
            <a:custGeom>
              <a:avLst/>
              <a:gdLst/>
              <a:ahLst/>
              <a:cxnLst/>
              <a:rect l="l" t="t" r="r" b="b"/>
              <a:pathLst>
                <a:path w="4925011" h="202394">
                  <a:moveTo>
                    <a:pt x="0" y="0"/>
                  </a:moveTo>
                  <a:lnTo>
                    <a:pt x="4925011" y="0"/>
                  </a:lnTo>
                  <a:lnTo>
                    <a:pt x="4925011" y="202394"/>
                  </a:lnTo>
                  <a:lnTo>
                    <a:pt x="0" y="20239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25012" cy="240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-639311" y="477535"/>
            <a:ext cx="18699653" cy="1985277"/>
            <a:chOff x="0" y="0"/>
            <a:chExt cx="4925012" cy="52287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925011" cy="522871"/>
            </a:xfrm>
            <a:custGeom>
              <a:avLst/>
              <a:gdLst/>
              <a:ahLst/>
              <a:cxnLst/>
              <a:rect l="l" t="t" r="r" b="b"/>
              <a:pathLst>
                <a:path w="4925011" h="522871">
                  <a:moveTo>
                    <a:pt x="0" y="0"/>
                  </a:moveTo>
                  <a:lnTo>
                    <a:pt x="4925011" y="0"/>
                  </a:lnTo>
                  <a:lnTo>
                    <a:pt x="4925011" y="522871"/>
                  </a:lnTo>
                  <a:lnTo>
                    <a:pt x="0" y="52287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925012" cy="5609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55055" y="0"/>
            <a:ext cx="6966295" cy="3493465"/>
            <a:chOff x="0" y="0"/>
            <a:chExt cx="1834744" cy="92009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4744" cy="920090"/>
            </a:xfrm>
            <a:custGeom>
              <a:avLst/>
              <a:gdLst/>
              <a:ahLst/>
              <a:cxnLst/>
              <a:rect l="l" t="t" r="r" b="b"/>
              <a:pathLst>
                <a:path w="1834744" h="920090">
                  <a:moveTo>
                    <a:pt x="0" y="0"/>
                  </a:moveTo>
                  <a:lnTo>
                    <a:pt x="1834744" y="0"/>
                  </a:lnTo>
                  <a:lnTo>
                    <a:pt x="1834744" y="920090"/>
                  </a:lnTo>
                  <a:lnTo>
                    <a:pt x="0" y="920090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34744" cy="958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573213" y="5942486"/>
            <a:ext cx="6966295" cy="3858646"/>
            <a:chOff x="0" y="0"/>
            <a:chExt cx="1834744" cy="1016269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34744" cy="1016269"/>
            </a:xfrm>
            <a:custGeom>
              <a:avLst/>
              <a:gdLst/>
              <a:ahLst/>
              <a:cxnLst/>
              <a:rect l="l" t="t" r="r" b="b"/>
              <a:pathLst>
                <a:path w="1834744" h="1016269">
                  <a:moveTo>
                    <a:pt x="0" y="0"/>
                  </a:moveTo>
                  <a:lnTo>
                    <a:pt x="1834744" y="0"/>
                  </a:lnTo>
                  <a:lnTo>
                    <a:pt x="1834744" y="1016269"/>
                  </a:lnTo>
                  <a:lnTo>
                    <a:pt x="0" y="1016269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34744" cy="105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776152" y="3110513"/>
            <a:ext cx="6966295" cy="8798871"/>
            <a:chOff x="0" y="0"/>
            <a:chExt cx="1834744" cy="2317398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834744" cy="2317398"/>
            </a:xfrm>
            <a:custGeom>
              <a:avLst/>
              <a:gdLst/>
              <a:ahLst/>
              <a:cxnLst/>
              <a:rect l="l" t="t" r="r" b="b"/>
              <a:pathLst>
                <a:path w="1834744" h="2317398">
                  <a:moveTo>
                    <a:pt x="0" y="0"/>
                  </a:moveTo>
                  <a:lnTo>
                    <a:pt x="1834744" y="0"/>
                  </a:lnTo>
                  <a:lnTo>
                    <a:pt x="1834744" y="2317398"/>
                  </a:lnTo>
                  <a:lnTo>
                    <a:pt x="0" y="2317398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1834744" cy="235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028700" y="7250065"/>
            <a:ext cx="9306409" cy="117898"/>
            <a:chOff x="0" y="0"/>
            <a:chExt cx="2451071" cy="3105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451071" cy="31051"/>
            </a:xfrm>
            <a:custGeom>
              <a:avLst/>
              <a:gdLst/>
              <a:ahLst/>
              <a:cxnLst/>
              <a:rect l="l" t="t" r="r" b="b"/>
              <a:pathLst>
                <a:path w="2451071" h="31051">
                  <a:moveTo>
                    <a:pt x="0" y="0"/>
                  </a:moveTo>
                  <a:lnTo>
                    <a:pt x="2451071" y="0"/>
                  </a:lnTo>
                  <a:lnTo>
                    <a:pt x="2451071" y="31051"/>
                  </a:lnTo>
                  <a:lnTo>
                    <a:pt x="0" y="3105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2451071" cy="6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2116197" y="1315488"/>
            <a:ext cx="5510662" cy="7671006"/>
            <a:chOff x="0" y="0"/>
            <a:chExt cx="853746" cy="118843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53746" cy="1188439"/>
            </a:xfrm>
            <a:custGeom>
              <a:avLst/>
              <a:gdLst/>
              <a:ahLst/>
              <a:cxnLst/>
              <a:rect l="l" t="t" r="r" b="b"/>
              <a:pathLst>
                <a:path w="853746" h="1188439">
                  <a:moveTo>
                    <a:pt x="0" y="0"/>
                  </a:moveTo>
                  <a:lnTo>
                    <a:pt x="853746" y="0"/>
                  </a:lnTo>
                  <a:lnTo>
                    <a:pt x="853746" y="1188439"/>
                  </a:lnTo>
                  <a:lnTo>
                    <a:pt x="0" y="1188439"/>
                  </a:lnTo>
                  <a:close/>
                </a:path>
              </a:pathLst>
            </a:custGeom>
            <a:blipFill>
              <a:blip r:embed="rId2"/>
              <a:stretch>
                <a:fillRect l="-42914" r="-42914"/>
              </a:stretch>
            </a:blipFill>
            <a:ln w="161925" cap="sq">
              <a:solidFill>
                <a:srgbClr val="02385B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Freeform 25"/>
          <p:cNvSpPr/>
          <p:nvPr/>
        </p:nvSpPr>
        <p:spPr>
          <a:xfrm>
            <a:off x="637166" y="953107"/>
            <a:ext cx="1205142" cy="1205142"/>
          </a:xfrm>
          <a:custGeom>
            <a:avLst/>
            <a:gdLst/>
            <a:ahLst/>
            <a:cxnLst/>
            <a:rect l="l" t="t" r="r" b="b"/>
            <a:pathLst>
              <a:path w="1205142" h="1205142">
                <a:moveTo>
                  <a:pt x="0" y="0"/>
                </a:moveTo>
                <a:lnTo>
                  <a:pt x="1205142" y="0"/>
                </a:lnTo>
                <a:lnTo>
                  <a:pt x="1205142" y="1205142"/>
                </a:lnTo>
                <a:lnTo>
                  <a:pt x="0" y="12051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1028700" y="2454037"/>
            <a:ext cx="9811549" cy="4636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27"/>
              </a:lnSpc>
              <a:spcBef>
                <a:spcPct val="0"/>
              </a:spcBef>
            </a:pPr>
            <a:r>
              <a:rPr lang="en-US" sz="8805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MANAGED </a:t>
            </a:r>
          </a:p>
          <a:p>
            <a:pPr algn="l">
              <a:lnSpc>
                <a:spcPts val="12327"/>
              </a:lnSpc>
              <a:spcBef>
                <a:spcPct val="0"/>
              </a:spcBef>
            </a:pPr>
            <a:r>
              <a:rPr lang="en-US" sz="8805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PRINT</a:t>
            </a:r>
          </a:p>
          <a:p>
            <a:pPr algn="l">
              <a:lnSpc>
                <a:spcPts val="12327"/>
              </a:lnSpc>
              <a:spcBef>
                <a:spcPct val="0"/>
              </a:spcBef>
            </a:pPr>
            <a:r>
              <a:rPr lang="en-US" sz="8805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SERVICES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182872" y="329333"/>
            <a:ext cx="5510662" cy="986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19"/>
              </a:lnSpc>
            </a:pPr>
            <a:r>
              <a:rPr lang="en-US" sz="27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Issue Date: April 1, 2026</a:t>
            </a:r>
          </a:p>
          <a:p>
            <a:pPr algn="just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RFP Number: SC 1801.2026.2.ZX 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013564" y="1239288"/>
            <a:ext cx="8426844" cy="54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en-US" sz="3099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ALAMEDA COUNTY SUPERIOR COURT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28700" y="7725383"/>
            <a:ext cx="9411707" cy="1261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9"/>
              </a:lnSpc>
            </a:pPr>
            <a:r>
              <a:rPr lang="en-US" sz="3699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Pre-Proposal Conference</a:t>
            </a:r>
          </a:p>
          <a:p>
            <a:pPr algn="just">
              <a:lnSpc>
                <a:spcPts val="4899"/>
              </a:lnSpc>
              <a:spcBef>
                <a:spcPct val="0"/>
              </a:spcBef>
            </a:pPr>
            <a:r>
              <a:rPr lang="en-US" sz="3499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April 8, 2026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311" y="-311883"/>
            <a:ext cx="18699653" cy="768463"/>
            <a:chOff x="0" y="0"/>
            <a:chExt cx="4925012" cy="202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5011" cy="202394"/>
            </a:xfrm>
            <a:custGeom>
              <a:avLst/>
              <a:gdLst/>
              <a:ahLst/>
              <a:cxnLst/>
              <a:rect l="l" t="t" r="r" b="b"/>
              <a:pathLst>
                <a:path w="4925011" h="202394">
                  <a:moveTo>
                    <a:pt x="0" y="0"/>
                  </a:moveTo>
                  <a:lnTo>
                    <a:pt x="4925011" y="0"/>
                  </a:lnTo>
                  <a:lnTo>
                    <a:pt x="4925011" y="202394"/>
                  </a:lnTo>
                  <a:lnTo>
                    <a:pt x="0" y="20239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5012" cy="240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39311" y="9830420"/>
            <a:ext cx="18699653" cy="768463"/>
            <a:chOff x="0" y="0"/>
            <a:chExt cx="4925012" cy="20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25011" cy="202394"/>
            </a:xfrm>
            <a:custGeom>
              <a:avLst/>
              <a:gdLst/>
              <a:ahLst/>
              <a:cxnLst/>
              <a:rect l="l" t="t" r="r" b="b"/>
              <a:pathLst>
                <a:path w="4925011" h="202394">
                  <a:moveTo>
                    <a:pt x="0" y="0"/>
                  </a:moveTo>
                  <a:lnTo>
                    <a:pt x="4925011" y="0"/>
                  </a:lnTo>
                  <a:lnTo>
                    <a:pt x="4925011" y="202394"/>
                  </a:lnTo>
                  <a:lnTo>
                    <a:pt x="0" y="20239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25012" cy="240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55055" y="0"/>
            <a:ext cx="6966295" cy="3858646"/>
            <a:chOff x="0" y="0"/>
            <a:chExt cx="1834744" cy="10162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4744" cy="1016269"/>
            </a:xfrm>
            <a:custGeom>
              <a:avLst/>
              <a:gdLst/>
              <a:ahLst/>
              <a:cxnLst/>
              <a:rect l="l" t="t" r="r" b="b"/>
              <a:pathLst>
                <a:path w="1834744" h="1016269">
                  <a:moveTo>
                    <a:pt x="0" y="0"/>
                  </a:moveTo>
                  <a:lnTo>
                    <a:pt x="1834744" y="0"/>
                  </a:lnTo>
                  <a:lnTo>
                    <a:pt x="1834744" y="1016269"/>
                  </a:lnTo>
                  <a:lnTo>
                    <a:pt x="0" y="1016269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34744" cy="105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55055" y="6428354"/>
            <a:ext cx="6966295" cy="3858646"/>
            <a:chOff x="0" y="0"/>
            <a:chExt cx="1834744" cy="10162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4744" cy="1016269"/>
            </a:xfrm>
            <a:custGeom>
              <a:avLst/>
              <a:gdLst/>
              <a:ahLst/>
              <a:cxnLst/>
              <a:rect l="l" t="t" r="r" b="b"/>
              <a:pathLst>
                <a:path w="1834744" h="1016269">
                  <a:moveTo>
                    <a:pt x="0" y="0"/>
                  </a:moveTo>
                  <a:lnTo>
                    <a:pt x="1834744" y="0"/>
                  </a:lnTo>
                  <a:lnTo>
                    <a:pt x="1834744" y="1016269"/>
                  </a:lnTo>
                  <a:lnTo>
                    <a:pt x="0" y="1016269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34744" cy="105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76152" y="3110513"/>
            <a:ext cx="6966295" cy="8798871"/>
            <a:chOff x="0" y="0"/>
            <a:chExt cx="1834744" cy="23173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34744" cy="2317398"/>
            </a:xfrm>
            <a:custGeom>
              <a:avLst/>
              <a:gdLst/>
              <a:ahLst/>
              <a:cxnLst/>
              <a:rect l="l" t="t" r="r" b="b"/>
              <a:pathLst>
                <a:path w="1834744" h="2317398">
                  <a:moveTo>
                    <a:pt x="0" y="0"/>
                  </a:moveTo>
                  <a:lnTo>
                    <a:pt x="1834744" y="0"/>
                  </a:lnTo>
                  <a:lnTo>
                    <a:pt x="1834744" y="2317398"/>
                  </a:lnTo>
                  <a:lnTo>
                    <a:pt x="0" y="2317398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34744" cy="235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53728" y="456580"/>
            <a:ext cx="1080705" cy="9373841"/>
            <a:chOff x="0" y="0"/>
            <a:chExt cx="284630" cy="2468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4630" cy="2468831"/>
            </a:xfrm>
            <a:custGeom>
              <a:avLst/>
              <a:gdLst/>
              <a:ahLst/>
              <a:cxnLst/>
              <a:rect l="l" t="t" r="r" b="b"/>
              <a:pathLst>
                <a:path w="284630" h="2468831">
                  <a:moveTo>
                    <a:pt x="0" y="0"/>
                  </a:moveTo>
                  <a:lnTo>
                    <a:pt x="284630" y="0"/>
                  </a:lnTo>
                  <a:lnTo>
                    <a:pt x="284630" y="2468831"/>
                  </a:lnTo>
                  <a:lnTo>
                    <a:pt x="0" y="2468831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84630" cy="2506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76152" y="-493342"/>
            <a:ext cx="4801223" cy="2605422"/>
            <a:chOff x="0" y="0"/>
            <a:chExt cx="1264520" cy="6862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4520" cy="686202"/>
            </a:xfrm>
            <a:custGeom>
              <a:avLst/>
              <a:gdLst/>
              <a:ahLst/>
              <a:cxnLst/>
              <a:rect l="l" t="t" r="r" b="b"/>
              <a:pathLst>
                <a:path w="1264520" h="686202">
                  <a:moveTo>
                    <a:pt x="0" y="0"/>
                  </a:moveTo>
                  <a:lnTo>
                    <a:pt x="1264520" y="0"/>
                  </a:lnTo>
                  <a:lnTo>
                    <a:pt x="1264520" y="686202"/>
                  </a:lnTo>
                  <a:lnTo>
                    <a:pt x="0" y="686202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64520" cy="724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34809" y="2042074"/>
            <a:ext cx="7877916" cy="234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08"/>
              </a:lnSpc>
            </a:pPr>
            <a:r>
              <a:rPr lang="en-US" sz="18307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QUESTIONS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534809" y="4198579"/>
            <a:ext cx="7105371" cy="107165"/>
            <a:chOff x="0" y="0"/>
            <a:chExt cx="2058806" cy="310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58806" cy="31051"/>
            </a:xfrm>
            <a:custGeom>
              <a:avLst/>
              <a:gdLst/>
              <a:ahLst/>
              <a:cxnLst/>
              <a:rect l="l" t="t" r="r" b="b"/>
              <a:pathLst>
                <a:path w="2058806" h="31051">
                  <a:moveTo>
                    <a:pt x="0" y="0"/>
                  </a:moveTo>
                  <a:lnTo>
                    <a:pt x="2058806" y="0"/>
                  </a:lnTo>
                  <a:lnTo>
                    <a:pt x="2058806" y="31051"/>
                  </a:lnTo>
                  <a:lnTo>
                    <a:pt x="0" y="3105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058806" cy="6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534809" y="4763082"/>
            <a:ext cx="7330272" cy="4247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46"/>
              </a:lnSpc>
            </a:pPr>
            <a:r>
              <a:rPr lang="en-US" sz="3033" b="1" dirty="0">
                <a:solidFill>
                  <a:srgbClr val="191919"/>
                </a:solidFill>
                <a:latin typeface="Muli Bold"/>
                <a:ea typeface="Muli Bold"/>
                <a:cs typeface="Muli Bold"/>
                <a:sym typeface="Muli Bold"/>
              </a:rPr>
              <a:t>Email additional questions to:</a:t>
            </a:r>
          </a:p>
          <a:p>
            <a:pPr algn="l">
              <a:lnSpc>
                <a:spcPts val="4246"/>
              </a:lnSpc>
            </a:pPr>
            <a:r>
              <a:rPr lang="en-US" sz="3033" b="1" dirty="0">
                <a:solidFill>
                  <a:srgbClr val="0097B2"/>
                </a:solidFill>
                <a:latin typeface="Muli Bold"/>
                <a:ea typeface="Muli Bold"/>
                <a:cs typeface="Muli Bold"/>
                <a:sym typeface="Muli Bold"/>
              </a:rPr>
              <a:t>bidquestions@alameda.courts.ca.gov</a:t>
            </a:r>
          </a:p>
          <a:p>
            <a:pPr algn="l">
              <a:lnSpc>
                <a:spcPts val="4246"/>
              </a:lnSpc>
            </a:pPr>
            <a:endParaRPr lang="en-US" sz="3033" b="1" dirty="0">
              <a:solidFill>
                <a:srgbClr val="0097B2"/>
              </a:solidFill>
              <a:latin typeface="Muli Bold"/>
              <a:ea typeface="Muli Bold"/>
              <a:cs typeface="Muli Bold"/>
              <a:sym typeface="Muli Bold"/>
            </a:endParaRPr>
          </a:p>
          <a:p>
            <a:pPr algn="l">
              <a:lnSpc>
                <a:spcPts val="4246"/>
              </a:lnSpc>
            </a:pPr>
            <a:r>
              <a:rPr lang="en-US" sz="3033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Questions must be submitted via email by </a:t>
            </a:r>
            <a:r>
              <a:rPr lang="en-US" sz="3033" b="1" dirty="0">
                <a:solidFill>
                  <a:srgbClr val="0097B2"/>
                </a:solidFill>
                <a:latin typeface="Muli Bold"/>
                <a:sym typeface="Muli Bold"/>
              </a:rPr>
              <a:t>April 13th </a:t>
            </a:r>
          </a:p>
          <a:p>
            <a:pPr algn="l">
              <a:lnSpc>
                <a:spcPts val="4246"/>
              </a:lnSpc>
            </a:pPr>
            <a:endParaRPr lang="en-US" sz="3033" b="1" dirty="0">
              <a:solidFill>
                <a:srgbClr val="0097B2"/>
              </a:solidFill>
              <a:latin typeface="Muli Bold"/>
              <a:ea typeface="Muli Bold"/>
              <a:cs typeface="Muli Bold"/>
              <a:sym typeface="Muli Bold"/>
            </a:endParaRPr>
          </a:p>
          <a:p>
            <a:pPr algn="l">
              <a:lnSpc>
                <a:spcPts val="4246"/>
              </a:lnSpc>
              <a:spcBef>
                <a:spcPct val="0"/>
              </a:spcBef>
            </a:pPr>
            <a:r>
              <a:rPr lang="en-US" sz="3033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Deadline to submit proposals is </a:t>
            </a:r>
          </a:p>
          <a:p>
            <a:pPr algn="l">
              <a:lnSpc>
                <a:spcPts val="4246"/>
              </a:lnSpc>
              <a:spcBef>
                <a:spcPct val="0"/>
              </a:spcBef>
            </a:pPr>
            <a:r>
              <a:rPr lang="en-US" sz="3033" b="1" dirty="0">
                <a:solidFill>
                  <a:srgbClr val="FF3131"/>
                </a:solidFill>
                <a:latin typeface="Muli Bold"/>
                <a:ea typeface="Muli Bold"/>
                <a:cs typeface="Muli Bold"/>
                <a:sym typeface="Muli Bold"/>
              </a:rPr>
              <a:t>April 30</a:t>
            </a:r>
            <a:r>
              <a:rPr lang="en-US" sz="3033" b="1" baseline="30000" dirty="0">
                <a:solidFill>
                  <a:srgbClr val="FF3131"/>
                </a:solidFill>
                <a:latin typeface="Muli Bold"/>
                <a:ea typeface="Muli Bold"/>
                <a:cs typeface="Muli Bold"/>
                <a:sym typeface="Muli Bold"/>
              </a:rPr>
              <a:t>th</a:t>
            </a:r>
            <a:r>
              <a:rPr lang="en-US" sz="3033" b="1" dirty="0">
                <a:solidFill>
                  <a:srgbClr val="FF3131"/>
                </a:solidFill>
                <a:latin typeface="Muli Bold"/>
                <a:ea typeface="Muli Bold"/>
                <a:cs typeface="Muli Bold"/>
                <a:sym typeface="Muli Bold"/>
              </a:rPr>
              <a:t> 2:00PM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39311" y="-311883"/>
            <a:ext cx="18699653" cy="768463"/>
            <a:chOff x="0" y="0"/>
            <a:chExt cx="4925012" cy="2023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25011" cy="202394"/>
            </a:xfrm>
            <a:custGeom>
              <a:avLst/>
              <a:gdLst/>
              <a:ahLst/>
              <a:cxnLst/>
              <a:rect l="l" t="t" r="r" b="b"/>
              <a:pathLst>
                <a:path w="4925011" h="202394">
                  <a:moveTo>
                    <a:pt x="0" y="0"/>
                  </a:moveTo>
                  <a:lnTo>
                    <a:pt x="4925011" y="0"/>
                  </a:lnTo>
                  <a:lnTo>
                    <a:pt x="4925011" y="202394"/>
                  </a:lnTo>
                  <a:lnTo>
                    <a:pt x="0" y="20239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925012" cy="240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10800000">
            <a:off x="-639311" y="9830420"/>
            <a:ext cx="18699653" cy="768463"/>
            <a:chOff x="0" y="0"/>
            <a:chExt cx="4925012" cy="20239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925011" cy="202394"/>
            </a:xfrm>
            <a:custGeom>
              <a:avLst/>
              <a:gdLst/>
              <a:ahLst/>
              <a:cxnLst/>
              <a:rect l="l" t="t" r="r" b="b"/>
              <a:pathLst>
                <a:path w="4925011" h="202394">
                  <a:moveTo>
                    <a:pt x="0" y="0"/>
                  </a:moveTo>
                  <a:lnTo>
                    <a:pt x="4925011" y="0"/>
                  </a:lnTo>
                  <a:lnTo>
                    <a:pt x="4925011" y="202394"/>
                  </a:lnTo>
                  <a:lnTo>
                    <a:pt x="0" y="20239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925012" cy="2404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455055" y="0"/>
            <a:ext cx="6966295" cy="3858646"/>
            <a:chOff x="0" y="0"/>
            <a:chExt cx="1834744" cy="101626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4744" cy="1016269"/>
            </a:xfrm>
            <a:custGeom>
              <a:avLst/>
              <a:gdLst/>
              <a:ahLst/>
              <a:cxnLst/>
              <a:rect l="l" t="t" r="r" b="b"/>
              <a:pathLst>
                <a:path w="1834744" h="1016269">
                  <a:moveTo>
                    <a:pt x="0" y="0"/>
                  </a:moveTo>
                  <a:lnTo>
                    <a:pt x="1834744" y="0"/>
                  </a:lnTo>
                  <a:lnTo>
                    <a:pt x="1834744" y="1016269"/>
                  </a:lnTo>
                  <a:lnTo>
                    <a:pt x="0" y="1016269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834744" cy="105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1455055" y="6428354"/>
            <a:ext cx="6966295" cy="3858646"/>
            <a:chOff x="0" y="0"/>
            <a:chExt cx="1834744" cy="1016269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834744" cy="1016269"/>
            </a:xfrm>
            <a:custGeom>
              <a:avLst/>
              <a:gdLst/>
              <a:ahLst/>
              <a:cxnLst/>
              <a:rect l="l" t="t" r="r" b="b"/>
              <a:pathLst>
                <a:path w="1834744" h="1016269">
                  <a:moveTo>
                    <a:pt x="0" y="0"/>
                  </a:moveTo>
                  <a:lnTo>
                    <a:pt x="1834744" y="0"/>
                  </a:lnTo>
                  <a:lnTo>
                    <a:pt x="1834744" y="1016269"/>
                  </a:lnTo>
                  <a:lnTo>
                    <a:pt x="0" y="1016269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834744" cy="105436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776152" y="3110513"/>
            <a:ext cx="6966295" cy="8798871"/>
            <a:chOff x="0" y="0"/>
            <a:chExt cx="1834744" cy="231739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834744" cy="2317398"/>
            </a:xfrm>
            <a:custGeom>
              <a:avLst/>
              <a:gdLst/>
              <a:ahLst/>
              <a:cxnLst/>
              <a:rect l="l" t="t" r="r" b="b"/>
              <a:pathLst>
                <a:path w="1834744" h="2317398">
                  <a:moveTo>
                    <a:pt x="0" y="0"/>
                  </a:moveTo>
                  <a:lnTo>
                    <a:pt x="1834744" y="0"/>
                  </a:lnTo>
                  <a:lnTo>
                    <a:pt x="1834744" y="2317398"/>
                  </a:lnTo>
                  <a:lnTo>
                    <a:pt x="0" y="2317398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834744" cy="23554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153728" y="456580"/>
            <a:ext cx="1080705" cy="9373841"/>
            <a:chOff x="0" y="0"/>
            <a:chExt cx="284630" cy="246883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84630" cy="2468831"/>
            </a:xfrm>
            <a:custGeom>
              <a:avLst/>
              <a:gdLst/>
              <a:ahLst/>
              <a:cxnLst/>
              <a:rect l="l" t="t" r="r" b="b"/>
              <a:pathLst>
                <a:path w="284630" h="2468831">
                  <a:moveTo>
                    <a:pt x="0" y="0"/>
                  </a:moveTo>
                  <a:lnTo>
                    <a:pt x="284630" y="0"/>
                  </a:lnTo>
                  <a:lnTo>
                    <a:pt x="284630" y="2468831"/>
                  </a:lnTo>
                  <a:lnTo>
                    <a:pt x="0" y="2468831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284630" cy="25069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3776152" y="-493342"/>
            <a:ext cx="4801223" cy="2605422"/>
            <a:chOff x="0" y="0"/>
            <a:chExt cx="1264520" cy="68620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264520" cy="686202"/>
            </a:xfrm>
            <a:custGeom>
              <a:avLst/>
              <a:gdLst/>
              <a:ahLst/>
              <a:cxnLst/>
              <a:rect l="l" t="t" r="r" b="b"/>
              <a:pathLst>
                <a:path w="1264520" h="686202">
                  <a:moveTo>
                    <a:pt x="0" y="0"/>
                  </a:moveTo>
                  <a:lnTo>
                    <a:pt x="1264520" y="0"/>
                  </a:lnTo>
                  <a:lnTo>
                    <a:pt x="1264520" y="686202"/>
                  </a:lnTo>
                  <a:lnTo>
                    <a:pt x="0" y="686202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264520" cy="7243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534809" y="2042074"/>
            <a:ext cx="7877916" cy="23415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08"/>
              </a:lnSpc>
            </a:pPr>
            <a:r>
              <a:rPr lang="en-US" sz="18307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AGENDA</a:t>
            </a:r>
          </a:p>
        </p:txBody>
      </p:sp>
      <p:grpSp>
        <p:nvGrpSpPr>
          <p:cNvPr id="24" name="Group 24"/>
          <p:cNvGrpSpPr/>
          <p:nvPr/>
        </p:nvGrpSpPr>
        <p:grpSpPr>
          <a:xfrm>
            <a:off x="1534809" y="4198579"/>
            <a:ext cx="7105371" cy="107165"/>
            <a:chOff x="0" y="0"/>
            <a:chExt cx="2058806" cy="3105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2058806" cy="31051"/>
            </a:xfrm>
            <a:custGeom>
              <a:avLst/>
              <a:gdLst/>
              <a:ahLst/>
              <a:cxnLst/>
              <a:rect l="l" t="t" r="r" b="b"/>
              <a:pathLst>
                <a:path w="2058806" h="31051">
                  <a:moveTo>
                    <a:pt x="0" y="0"/>
                  </a:moveTo>
                  <a:lnTo>
                    <a:pt x="2058806" y="0"/>
                  </a:lnTo>
                  <a:lnTo>
                    <a:pt x="2058806" y="31051"/>
                  </a:lnTo>
                  <a:lnTo>
                    <a:pt x="0" y="3105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2058806" cy="691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1295400" y="4305744"/>
            <a:ext cx="9247494" cy="4665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4124" lvl="1" algn="l">
              <a:lnSpc>
                <a:spcPts val="5263"/>
              </a:lnSpc>
            </a:pPr>
            <a:r>
              <a:rPr lang="en-US" sz="263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1. Timeline and Important Dates</a:t>
            </a:r>
          </a:p>
          <a:p>
            <a:pPr marL="284124" lvl="1" algn="l">
              <a:lnSpc>
                <a:spcPts val="5263"/>
              </a:lnSpc>
            </a:pPr>
            <a:r>
              <a:rPr lang="en-US" sz="263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2. Background Information</a:t>
            </a:r>
          </a:p>
          <a:p>
            <a:pPr marL="284124" lvl="1" algn="l">
              <a:lnSpc>
                <a:spcPts val="5263"/>
              </a:lnSpc>
            </a:pPr>
            <a:r>
              <a:rPr lang="en-US" sz="263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3. SOW Requirements</a:t>
            </a:r>
          </a:p>
          <a:p>
            <a:pPr marL="284124" lvl="1" algn="l">
              <a:lnSpc>
                <a:spcPts val="5263"/>
              </a:lnSpc>
            </a:pPr>
            <a:r>
              <a:rPr lang="en-US" sz="263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4. Technical Proposal</a:t>
            </a:r>
          </a:p>
          <a:p>
            <a:pPr marL="284124" lvl="1" algn="l">
              <a:lnSpc>
                <a:spcPts val="5263"/>
              </a:lnSpc>
            </a:pPr>
            <a:r>
              <a:rPr lang="en-US" sz="263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5. Cost Proposal</a:t>
            </a:r>
          </a:p>
          <a:p>
            <a:pPr marL="284124" lvl="1" algn="l">
              <a:lnSpc>
                <a:spcPts val="5263"/>
              </a:lnSpc>
            </a:pPr>
            <a:r>
              <a:rPr lang="en-US" sz="263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6. Submission of Proposals</a:t>
            </a:r>
          </a:p>
          <a:p>
            <a:pPr marL="284124" lvl="1" algn="l">
              <a:lnSpc>
                <a:spcPts val="5263"/>
              </a:lnSpc>
            </a:pPr>
            <a:r>
              <a:rPr lang="en-US" sz="2631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7. Questions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-4343508" y="3796446"/>
            <a:ext cx="10573780" cy="2738726"/>
            <a:chOff x="0" y="0"/>
            <a:chExt cx="2784864" cy="72131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784864" cy="721311"/>
            </a:xfrm>
            <a:custGeom>
              <a:avLst/>
              <a:gdLst/>
              <a:ahLst/>
              <a:cxnLst/>
              <a:rect l="l" t="t" r="r" b="b"/>
              <a:pathLst>
                <a:path w="2784864" h="721311">
                  <a:moveTo>
                    <a:pt x="0" y="0"/>
                  </a:moveTo>
                  <a:lnTo>
                    <a:pt x="2784864" y="0"/>
                  </a:lnTo>
                  <a:lnTo>
                    <a:pt x="2784864" y="721311"/>
                  </a:lnTo>
                  <a:lnTo>
                    <a:pt x="0" y="72131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2784864" cy="7594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 rot="-5400000">
            <a:off x="1899556" y="2896280"/>
            <a:ext cx="3341268" cy="5235381"/>
            <a:chOff x="0" y="0"/>
            <a:chExt cx="880005" cy="137886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0005" cy="1378866"/>
            </a:xfrm>
            <a:custGeom>
              <a:avLst/>
              <a:gdLst/>
              <a:ahLst/>
              <a:cxnLst/>
              <a:rect l="l" t="t" r="r" b="b"/>
              <a:pathLst>
                <a:path w="880005" h="1378866">
                  <a:moveTo>
                    <a:pt x="0" y="0"/>
                  </a:moveTo>
                  <a:lnTo>
                    <a:pt x="880005" y="0"/>
                  </a:lnTo>
                  <a:lnTo>
                    <a:pt x="880005" y="1378866"/>
                  </a:lnTo>
                  <a:lnTo>
                    <a:pt x="0" y="1378866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80005" cy="14169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43382" y="4758690"/>
            <a:ext cx="5244499" cy="1925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149"/>
              </a:lnSpc>
            </a:pPr>
            <a:r>
              <a:rPr lang="en-US" sz="15052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TIMELINE</a:t>
            </a:r>
          </a:p>
        </p:txBody>
      </p:sp>
      <p:grpSp>
        <p:nvGrpSpPr>
          <p:cNvPr id="9" name="Group 9"/>
          <p:cNvGrpSpPr/>
          <p:nvPr/>
        </p:nvGrpSpPr>
        <p:grpSpPr>
          <a:xfrm rot="-5400000">
            <a:off x="8894961" y="893961"/>
            <a:ext cx="498079" cy="18288000"/>
            <a:chOff x="0" y="0"/>
            <a:chExt cx="131181" cy="481659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31181" cy="4816592"/>
            </a:xfrm>
            <a:custGeom>
              <a:avLst/>
              <a:gdLst/>
              <a:ahLst/>
              <a:cxnLst/>
              <a:rect l="l" t="t" r="r" b="b"/>
              <a:pathLst>
                <a:path w="131181" h="4816592">
                  <a:moveTo>
                    <a:pt x="0" y="0"/>
                  </a:moveTo>
                  <a:lnTo>
                    <a:pt x="131181" y="0"/>
                  </a:lnTo>
                  <a:lnTo>
                    <a:pt x="13118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131181" cy="48546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-5400000">
            <a:off x="905371" y="-685538"/>
            <a:ext cx="5908952" cy="2407044"/>
            <a:chOff x="0" y="0"/>
            <a:chExt cx="1556267" cy="63395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556267" cy="633954"/>
            </a:xfrm>
            <a:custGeom>
              <a:avLst/>
              <a:gdLst/>
              <a:ahLst/>
              <a:cxnLst/>
              <a:rect l="l" t="t" r="r" b="b"/>
              <a:pathLst>
                <a:path w="1556267" h="633954">
                  <a:moveTo>
                    <a:pt x="0" y="0"/>
                  </a:moveTo>
                  <a:lnTo>
                    <a:pt x="1556267" y="0"/>
                  </a:lnTo>
                  <a:lnTo>
                    <a:pt x="1556267" y="633954"/>
                  </a:lnTo>
                  <a:lnTo>
                    <a:pt x="0" y="633954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556267" cy="6720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5" name="AutoShape 15"/>
          <p:cNvSpPr/>
          <p:nvPr/>
        </p:nvSpPr>
        <p:spPr>
          <a:xfrm flipV="1">
            <a:off x="7268959" y="142498"/>
            <a:ext cx="0" cy="9500465"/>
          </a:xfrm>
          <a:prstGeom prst="line">
            <a:avLst/>
          </a:prstGeom>
          <a:ln w="85725" cap="rnd">
            <a:solidFill>
              <a:srgbClr val="FFD63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7088033" y="429521"/>
            <a:ext cx="336720" cy="336720"/>
            <a:chOff x="0" y="0"/>
            <a:chExt cx="6350000" cy="63500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071034" y="1558436"/>
            <a:ext cx="336720" cy="336720"/>
            <a:chOff x="0" y="0"/>
            <a:chExt cx="6350000" cy="63500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7096966" y="2757132"/>
            <a:ext cx="336720" cy="336720"/>
            <a:chOff x="0" y="0"/>
            <a:chExt cx="6350000" cy="63500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7071034" y="3750156"/>
            <a:ext cx="336720" cy="336720"/>
            <a:chOff x="0" y="0"/>
            <a:chExt cx="6350000" cy="63500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589256" y="2630050"/>
            <a:ext cx="3412950" cy="700389"/>
            <a:chOff x="0" y="0"/>
            <a:chExt cx="4550600" cy="933851"/>
          </a:xfrm>
        </p:grpSpPr>
        <p:sp>
          <p:nvSpPr>
            <p:cNvPr id="25" name="TextBox 25"/>
            <p:cNvSpPr txBox="1"/>
            <p:nvPr/>
          </p:nvSpPr>
          <p:spPr>
            <a:xfrm>
              <a:off x="0" y="-19050"/>
              <a:ext cx="4550600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191919"/>
                  </a:solidFill>
                  <a:latin typeface="Muli Ultra-Bold"/>
                  <a:ea typeface="Muli Ultra-Bold"/>
                  <a:cs typeface="Muli Ultra-Bold"/>
                  <a:sym typeface="Muli Ultra-Bold"/>
                </a:rPr>
                <a:t>Apr. 13, 2025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515598"/>
              <a:ext cx="455060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Deadline for questions</a:t>
              </a: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7088033" y="4874851"/>
            <a:ext cx="336720" cy="336720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7096966" y="6168877"/>
            <a:ext cx="336720" cy="336720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7111722" y="7466152"/>
            <a:ext cx="336720" cy="336720"/>
            <a:chOff x="0" y="0"/>
            <a:chExt cx="6350000" cy="63500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7589255" y="7286764"/>
            <a:ext cx="4632293" cy="718895"/>
            <a:chOff x="0" y="-19051"/>
            <a:chExt cx="6176390" cy="958526"/>
          </a:xfrm>
        </p:grpSpPr>
        <p:sp>
          <p:nvSpPr>
            <p:cNvPr id="36" name="TextBox 36"/>
            <p:cNvSpPr txBox="1"/>
            <p:nvPr/>
          </p:nvSpPr>
          <p:spPr>
            <a:xfrm>
              <a:off x="0" y="-19051"/>
              <a:ext cx="6176390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191919"/>
                  </a:solidFill>
                  <a:latin typeface="Muli Bold"/>
                  <a:ea typeface="Muli Bold"/>
                  <a:cs typeface="Muli Bold"/>
                  <a:sym typeface="Muli Bold"/>
                </a:rPr>
                <a:t>Jun. 2 – Jul. 1, 2026</a:t>
              </a:r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515598"/>
              <a:ext cx="6176390" cy="423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Negotiations and Execution of Contract</a:t>
              </a:r>
            </a:p>
          </p:txBody>
        </p:sp>
      </p:grpSp>
      <p:sp>
        <p:nvSpPr>
          <p:cNvPr id="38" name="AutoShape 38"/>
          <p:cNvSpPr/>
          <p:nvPr/>
        </p:nvSpPr>
        <p:spPr>
          <a:xfrm flipV="1">
            <a:off x="10044164" y="2929461"/>
            <a:ext cx="2853329" cy="19050"/>
          </a:xfrm>
          <a:prstGeom prst="line">
            <a:avLst/>
          </a:prstGeom>
          <a:ln w="38100" cap="flat">
            <a:solidFill>
              <a:srgbClr val="31496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3" name="Group 43"/>
          <p:cNvGrpSpPr/>
          <p:nvPr/>
        </p:nvGrpSpPr>
        <p:grpSpPr>
          <a:xfrm>
            <a:off x="7580066" y="490087"/>
            <a:ext cx="3412950" cy="714677"/>
            <a:chOff x="0" y="-19051"/>
            <a:chExt cx="4550600" cy="952902"/>
          </a:xfrm>
        </p:grpSpPr>
        <p:sp>
          <p:nvSpPr>
            <p:cNvPr id="44" name="TextBox 44"/>
            <p:cNvSpPr txBox="1"/>
            <p:nvPr/>
          </p:nvSpPr>
          <p:spPr>
            <a:xfrm>
              <a:off x="0" y="-19051"/>
              <a:ext cx="4550600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191919"/>
                  </a:solidFill>
                  <a:latin typeface="Muli Ultra-Bold"/>
                  <a:ea typeface="Muli Ultra-Bold"/>
                  <a:cs typeface="Muli Ultra-Bold"/>
                  <a:sym typeface="Muli Ultra-Bold"/>
                </a:rPr>
                <a:t>Apr. 1, 2026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515598"/>
              <a:ext cx="455060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RFP Issued</a:t>
              </a:r>
            </a:p>
          </p:txBody>
        </p:sp>
      </p:grpSp>
      <p:grpSp>
        <p:nvGrpSpPr>
          <p:cNvPr id="46" name="Group 46"/>
          <p:cNvGrpSpPr/>
          <p:nvPr/>
        </p:nvGrpSpPr>
        <p:grpSpPr>
          <a:xfrm>
            <a:off x="7580066" y="1526137"/>
            <a:ext cx="3412950" cy="700389"/>
            <a:chOff x="0" y="0"/>
            <a:chExt cx="4550600" cy="933851"/>
          </a:xfrm>
        </p:grpSpPr>
        <p:sp>
          <p:nvSpPr>
            <p:cNvPr id="47" name="TextBox 47"/>
            <p:cNvSpPr txBox="1"/>
            <p:nvPr/>
          </p:nvSpPr>
          <p:spPr>
            <a:xfrm>
              <a:off x="0" y="-19050"/>
              <a:ext cx="4550600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191919"/>
                  </a:solidFill>
                  <a:latin typeface="Muli Ultra-Bold"/>
                  <a:ea typeface="Muli Ultra-Bold"/>
                  <a:cs typeface="Muli Ultra-Bold"/>
                  <a:sym typeface="Muli Ultra-Bold"/>
                </a:rPr>
                <a:t>Apr. 8, 2026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515598"/>
              <a:ext cx="455060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Pre-Proposal Conference</a:t>
              </a:r>
            </a:p>
          </p:txBody>
        </p:sp>
      </p:grpSp>
      <p:grpSp>
        <p:nvGrpSpPr>
          <p:cNvPr id="49" name="Group 49"/>
          <p:cNvGrpSpPr/>
          <p:nvPr/>
        </p:nvGrpSpPr>
        <p:grpSpPr>
          <a:xfrm>
            <a:off x="7589256" y="3640089"/>
            <a:ext cx="3412950" cy="714677"/>
            <a:chOff x="0" y="-19051"/>
            <a:chExt cx="4550600" cy="952902"/>
          </a:xfrm>
        </p:grpSpPr>
        <p:sp>
          <p:nvSpPr>
            <p:cNvPr id="50" name="TextBox 50"/>
            <p:cNvSpPr txBox="1"/>
            <p:nvPr/>
          </p:nvSpPr>
          <p:spPr>
            <a:xfrm>
              <a:off x="0" y="-19051"/>
              <a:ext cx="4550600" cy="461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FF3131"/>
                  </a:solidFill>
                  <a:latin typeface="Muli Ultra-Bold"/>
                  <a:ea typeface="Muli Ultra-Bold"/>
                  <a:cs typeface="Muli Ultra-Bold"/>
                  <a:sym typeface="Muli Ultra-Bold"/>
                </a:rPr>
                <a:t>Apr. 30, 2026 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0" y="515598"/>
              <a:ext cx="4550600" cy="4182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Proposals due</a:t>
              </a:r>
            </a:p>
          </p:txBody>
        </p:sp>
      </p:grpSp>
      <p:grpSp>
        <p:nvGrpSpPr>
          <p:cNvPr id="55" name="Group 55"/>
          <p:cNvGrpSpPr/>
          <p:nvPr/>
        </p:nvGrpSpPr>
        <p:grpSpPr>
          <a:xfrm>
            <a:off x="7605679" y="4714377"/>
            <a:ext cx="4216549" cy="1169063"/>
            <a:chOff x="7850" y="-826767"/>
            <a:chExt cx="4554884" cy="1558748"/>
          </a:xfrm>
        </p:grpSpPr>
        <p:sp>
          <p:nvSpPr>
            <p:cNvPr id="56" name="TextBox 56"/>
            <p:cNvSpPr txBox="1"/>
            <p:nvPr/>
          </p:nvSpPr>
          <p:spPr>
            <a:xfrm>
              <a:off x="7850" y="-826767"/>
              <a:ext cx="4550600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191919"/>
                  </a:solidFill>
                  <a:latin typeface="Muli Bold"/>
                  <a:ea typeface="Muli Bold"/>
                  <a:cs typeface="Muli Bold"/>
                  <a:sym typeface="Muli Bold"/>
                </a:rPr>
                <a:t>May 27, 2026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2134" y="-153559"/>
              <a:ext cx="4550600" cy="88554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Public Opening of Cost Proposals</a:t>
              </a:r>
            </a:p>
          </p:txBody>
        </p:sp>
      </p:grpSp>
      <p:grpSp>
        <p:nvGrpSpPr>
          <p:cNvPr id="58" name="Group 58"/>
          <p:cNvGrpSpPr/>
          <p:nvPr/>
        </p:nvGrpSpPr>
        <p:grpSpPr>
          <a:xfrm>
            <a:off x="7630579" y="5954873"/>
            <a:ext cx="4637209" cy="779811"/>
            <a:chOff x="55097" y="-554208"/>
            <a:chExt cx="6182945" cy="1039747"/>
          </a:xfrm>
        </p:grpSpPr>
        <p:sp>
          <p:nvSpPr>
            <p:cNvPr id="59" name="TextBox 59"/>
            <p:cNvSpPr txBox="1"/>
            <p:nvPr/>
          </p:nvSpPr>
          <p:spPr>
            <a:xfrm>
              <a:off x="55097" y="-554208"/>
              <a:ext cx="6176390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191919"/>
                  </a:solidFill>
                  <a:latin typeface="Muli Bold"/>
                  <a:ea typeface="Muli Bold"/>
                  <a:cs typeface="Muli Bold"/>
                  <a:sym typeface="Muli Bold"/>
                </a:rPr>
                <a:t>Jun. 1, 2026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61652" y="61662"/>
              <a:ext cx="6176390" cy="4238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Notice of Intent to Award</a:t>
              </a:r>
            </a:p>
          </p:txBody>
        </p:sp>
      </p:grpSp>
      <p:sp>
        <p:nvSpPr>
          <p:cNvPr id="61" name="TextBox 61"/>
          <p:cNvSpPr txBox="1"/>
          <p:nvPr/>
        </p:nvSpPr>
        <p:spPr>
          <a:xfrm>
            <a:off x="13448872" y="2352229"/>
            <a:ext cx="4627057" cy="133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38"/>
              </a:lnSpc>
            </a:pPr>
            <a:r>
              <a:rPr lang="en-US" sz="1955" b="1" dirty="0">
                <a:solidFill>
                  <a:srgbClr val="191919"/>
                </a:solidFill>
                <a:latin typeface="Muli Bold"/>
                <a:ea typeface="Muli Bold"/>
                <a:cs typeface="Muli Bold"/>
                <a:sym typeface="Muli Bold"/>
              </a:rPr>
              <a:t>Email All Questions To:</a:t>
            </a:r>
          </a:p>
          <a:p>
            <a:pPr algn="l">
              <a:lnSpc>
                <a:spcPts val="2738"/>
              </a:lnSpc>
            </a:pPr>
            <a:r>
              <a:rPr lang="en-US" sz="1955" b="1" dirty="0">
                <a:solidFill>
                  <a:srgbClr val="0097B2"/>
                </a:solidFill>
                <a:latin typeface="Muli Bold"/>
                <a:ea typeface="Muli Bold"/>
                <a:cs typeface="Muli Bold"/>
                <a:sym typeface="Muli Bold"/>
              </a:rPr>
              <a:t>bidquestions@alameda.courts.ca.gov</a:t>
            </a:r>
          </a:p>
          <a:p>
            <a:pPr algn="l">
              <a:lnSpc>
                <a:spcPts val="2598"/>
              </a:lnSpc>
              <a:spcBef>
                <a:spcPct val="0"/>
              </a:spcBef>
            </a:pPr>
            <a:r>
              <a:rPr lang="en-US" sz="1855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Questions and answers will be posted on </a:t>
            </a:r>
            <a:r>
              <a:rPr lang="en-US" sz="1855" b="1" dirty="0">
                <a:solidFill>
                  <a:srgbClr val="000000"/>
                </a:solidFill>
                <a:latin typeface="Muli Bold"/>
                <a:ea typeface="Muli"/>
                <a:cs typeface="Muli"/>
                <a:sym typeface="Muli Bold"/>
              </a:rPr>
              <a:t>April</a:t>
            </a:r>
            <a:r>
              <a:rPr lang="en-US" sz="1855" b="1" dirty="0">
                <a:solidFill>
                  <a:srgbClr val="000000"/>
                </a:solidFill>
                <a:latin typeface="Muli Bold"/>
                <a:ea typeface="Muli Bold"/>
                <a:cs typeface="Muli Bold"/>
                <a:sym typeface="Muli Bold"/>
              </a:rPr>
              <a:t> 20th</a:t>
            </a:r>
            <a:r>
              <a:rPr lang="en-US" sz="1855" dirty="0">
                <a:solidFill>
                  <a:srgbClr val="000000"/>
                </a:solidFill>
                <a:latin typeface="Muli"/>
                <a:ea typeface="Muli"/>
                <a:cs typeface="Muli"/>
                <a:sym typeface="Muli"/>
              </a:rPr>
              <a:t> (estimate).</a:t>
            </a:r>
          </a:p>
        </p:txBody>
      </p:sp>
      <p:grpSp>
        <p:nvGrpSpPr>
          <p:cNvPr id="63" name="Group 27">
            <a:extLst>
              <a:ext uri="{FF2B5EF4-FFF2-40B4-BE49-F238E27FC236}">
                <a16:creationId xmlns:a16="http://schemas.microsoft.com/office/drawing/2014/main" id="{F091A1FA-3411-CABF-1CC4-94B1F5579278}"/>
              </a:ext>
            </a:extLst>
          </p:cNvPr>
          <p:cNvGrpSpPr/>
          <p:nvPr/>
        </p:nvGrpSpPr>
        <p:grpSpPr>
          <a:xfrm>
            <a:off x="7088033" y="8518268"/>
            <a:ext cx="336720" cy="336720"/>
            <a:chOff x="0" y="0"/>
            <a:chExt cx="6350000" cy="6350000"/>
          </a:xfrm>
        </p:grpSpPr>
        <p:sp>
          <p:nvSpPr>
            <p:cNvPr id="64" name="Freeform 28">
              <a:extLst>
                <a:ext uri="{FF2B5EF4-FFF2-40B4-BE49-F238E27FC236}">
                  <a16:creationId xmlns:a16="http://schemas.microsoft.com/office/drawing/2014/main" id="{CD1F287A-EC3A-9C4F-CB27-8CA620A45145}"/>
                </a:ext>
              </a:extLst>
            </p:cNvPr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314964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5" name="Group 35">
            <a:extLst>
              <a:ext uri="{FF2B5EF4-FFF2-40B4-BE49-F238E27FC236}">
                <a16:creationId xmlns:a16="http://schemas.microsoft.com/office/drawing/2014/main" id="{1252AE1E-CCC9-D809-4884-6AA466A4F998}"/>
              </a:ext>
            </a:extLst>
          </p:cNvPr>
          <p:cNvGrpSpPr/>
          <p:nvPr/>
        </p:nvGrpSpPr>
        <p:grpSpPr>
          <a:xfrm>
            <a:off x="7528900" y="8354653"/>
            <a:ext cx="5631044" cy="1411392"/>
            <a:chOff x="0" y="-19051"/>
            <a:chExt cx="6176390" cy="1881855"/>
          </a:xfrm>
        </p:grpSpPr>
        <p:sp>
          <p:nvSpPr>
            <p:cNvPr id="66" name="TextBox 36">
              <a:extLst>
                <a:ext uri="{FF2B5EF4-FFF2-40B4-BE49-F238E27FC236}">
                  <a16:creationId xmlns:a16="http://schemas.microsoft.com/office/drawing/2014/main" id="{907BB0C1-CD1B-CB53-A8B5-D58DEAA9E877}"/>
                </a:ext>
              </a:extLst>
            </p:cNvPr>
            <p:cNvSpPr txBox="1"/>
            <p:nvPr/>
          </p:nvSpPr>
          <p:spPr>
            <a:xfrm>
              <a:off x="0" y="-19051"/>
              <a:ext cx="6176390" cy="4643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860"/>
                </a:lnSpc>
              </a:pPr>
              <a:r>
                <a:rPr lang="en-US" sz="2200" b="1" spc="-65" dirty="0">
                  <a:solidFill>
                    <a:srgbClr val="191919"/>
                  </a:solidFill>
                  <a:latin typeface="Muli Bold"/>
                  <a:ea typeface="Muli Bold"/>
                  <a:cs typeface="Muli Bold"/>
                  <a:sym typeface="Muli Bold"/>
                </a:rPr>
                <a:t>Aug 1, 2026 </a:t>
              </a:r>
              <a:r>
                <a:rPr lang="en-US" sz="2200" b="1" spc="-65" dirty="0">
                  <a:latin typeface="Muli Bold"/>
                  <a:ea typeface="Muli Bold"/>
                  <a:cs typeface="Muli Bold"/>
                  <a:sym typeface="Muli Bold"/>
                </a:rPr>
                <a:t>– Jul. 31, 2027</a:t>
              </a:r>
            </a:p>
          </p:txBody>
        </p:sp>
        <p:sp>
          <p:nvSpPr>
            <p:cNvPr id="67" name="TextBox 37">
              <a:extLst>
                <a:ext uri="{FF2B5EF4-FFF2-40B4-BE49-F238E27FC236}">
                  <a16:creationId xmlns:a16="http://schemas.microsoft.com/office/drawing/2014/main" id="{7AD283AF-5DC4-FBE6-F222-B3870F8AB132}"/>
                </a:ext>
              </a:extLst>
            </p:cNvPr>
            <p:cNvSpPr txBox="1"/>
            <p:nvPr/>
          </p:nvSpPr>
          <p:spPr>
            <a:xfrm>
              <a:off x="0" y="515598"/>
              <a:ext cx="6176390" cy="134720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Contract start date and expiration date</a:t>
              </a:r>
            </a:p>
            <a:p>
              <a:pPr algn="l">
                <a:lnSpc>
                  <a:spcPts val="2660"/>
                </a:lnSpc>
                <a:spcBef>
                  <a:spcPct val="0"/>
                </a:spcBef>
              </a:pPr>
              <a:r>
                <a:rPr lang="en-US" sz="1900" dirty="0">
                  <a:solidFill>
                    <a:srgbClr val="191919"/>
                  </a:solidFill>
                  <a:latin typeface="Muli"/>
                  <a:ea typeface="Muli"/>
                  <a:cs typeface="Muli"/>
                  <a:sym typeface="Muli"/>
                </a:rPr>
                <a:t>With an option to extend through Aug. 31, 2031</a:t>
              </a:r>
            </a:p>
          </p:txBody>
        </p:sp>
      </p:grpSp>
      <p:sp>
        <p:nvSpPr>
          <p:cNvPr id="39" name="TextBox 61">
            <a:extLst>
              <a:ext uri="{FF2B5EF4-FFF2-40B4-BE49-F238E27FC236}">
                <a16:creationId xmlns:a16="http://schemas.microsoft.com/office/drawing/2014/main" id="{746E189C-994D-552C-82BF-FCF178AB35A6}"/>
              </a:ext>
            </a:extLst>
          </p:cNvPr>
          <p:cNvSpPr txBox="1"/>
          <p:nvPr/>
        </p:nvSpPr>
        <p:spPr>
          <a:xfrm>
            <a:off x="13315739" y="8162490"/>
            <a:ext cx="489332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dirty="0"/>
              <a:t>1st Option Term: August 1, 2027 - July 31, 2028 </a:t>
            </a:r>
          </a:p>
          <a:p>
            <a:r>
              <a:rPr lang="en-US" dirty="0"/>
              <a:t>2nd Option Term: August 1, 2028 - July 31, 2029 </a:t>
            </a:r>
          </a:p>
          <a:p>
            <a:r>
              <a:rPr lang="en-US" dirty="0"/>
              <a:t>3rd Option Term: August 1, 2029 - July 31, 2030 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Option Term: August 1, 2030 - July 31, 2031 	</a:t>
            </a:r>
          </a:p>
        </p:txBody>
      </p:sp>
      <p:sp>
        <p:nvSpPr>
          <p:cNvPr id="40" name="AutoShape 38">
            <a:extLst>
              <a:ext uri="{FF2B5EF4-FFF2-40B4-BE49-F238E27FC236}">
                <a16:creationId xmlns:a16="http://schemas.microsoft.com/office/drawing/2014/main" id="{AF395724-8A9A-D53D-7DD1-5F4ACEE17C36}"/>
              </a:ext>
            </a:extLst>
          </p:cNvPr>
          <p:cNvSpPr/>
          <p:nvPr/>
        </p:nvSpPr>
        <p:spPr>
          <a:xfrm flipV="1">
            <a:off x="11833113" y="8518268"/>
            <a:ext cx="1086061" cy="0"/>
          </a:xfrm>
          <a:prstGeom prst="line">
            <a:avLst/>
          </a:prstGeom>
          <a:ln w="38100" cap="flat">
            <a:solidFill>
              <a:srgbClr val="314964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1" grpId="0"/>
      <p:bldP spid="39" grpId="0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66415" y="979435"/>
            <a:ext cx="15755170" cy="204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5"/>
              </a:lnSpc>
            </a:pPr>
            <a:r>
              <a:rPr lang="en-US" sz="15963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BACKGROUND INFORMATION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4470627"/>
            <a:ext cx="5525176" cy="4787673"/>
            <a:chOff x="0" y="0"/>
            <a:chExt cx="1455190" cy="12609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55190" cy="1260951"/>
            </a:xfrm>
            <a:custGeom>
              <a:avLst/>
              <a:gdLst/>
              <a:ahLst/>
              <a:cxnLst/>
              <a:rect l="l" t="t" r="r" b="b"/>
              <a:pathLst>
                <a:path w="1455190" h="1260951">
                  <a:moveTo>
                    <a:pt x="0" y="0"/>
                  </a:moveTo>
                  <a:lnTo>
                    <a:pt x="1455190" y="0"/>
                  </a:lnTo>
                  <a:lnTo>
                    <a:pt x="1455190" y="1260951"/>
                  </a:lnTo>
                  <a:lnTo>
                    <a:pt x="0" y="126095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455190" cy="1299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91603" y="5691849"/>
            <a:ext cx="5199370" cy="1416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77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Superior Court of California, County of Alameda</a:t>
            </a:r>
          </a:p>
          <a:p>
            <a:pPr algn="l">
              <a:lnSpc>
                <a:spcPts val="3779"/>
              </a:lnSpc>
              <a:spcBef>
                <a:spcPct val="0"/>
              </a:spcBef>
            </a:pPr>
            <a:endParaRPr lang="en-US" sz="2600" b="1" dirty="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191603" y="4802187"/>
            <a:ext cx="5070053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WHO?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53876" y="4481792"/>
            <a:ext cx="5525176" cy="4787673"/>
            <a:chOff x="0" y="0"/>
            <a:chExt cx="1455190" cy="126095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55190" cy="1260951"/>
            </a:xfrm>
            <a:custGeom>
              <a:avLst/>
              <a:gdLst/>
              <a:ahLst/>
              <a:cxnLst/>
              <a:rect l="l" t="t" r="r" b="b"/>
              <a:pathLst>
                <a:path w="1455190" h="1260951">
                  <a:moveTo>
                    <a:pt x="0" y="0"/>
                  </a:moveTo>
                  <a:lnTo>
                    <a:pt x="1455190" y="0"/>
                  </a:lnTo>
                  <a:lnTo>
                    <a:pt x="1455190" y="1260951"/>
                  </a:lnTo>
                  <a:lnTo>
                    <a:pt x="0" y="126095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455190" cy="1299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812399" y="5682324"/>
            <a:ext cx="5199370" cy="4228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1" lvl="1" algn="l">
              <a:lnSpc>
                <a:spcPts val="3640"/>
              </a:lnSpc>
            </a:pPr>
            <a:r>
              <a:rPr lang="en-US" sz="2600" b="1" dirty="0">
                <a:solidFill>
                  <a:srgbClr val="FFFFFF"/>
                </a:solidFill>
                <a:latin typeface="Public Sans"/>
                <a:ea typeface="Public Sans Bold"/>
                <a:cs typeface="Public Sans Bold"/>
                <a:sym typeface="Public Sans"/>
              </a:rPr>
              <a:t>Managed Print Services</a:t>
            </a:r>
            <a:endParaRPr lang="en-US" sz="2600" b="1" dirty="0">
              <a:solidFill>
                <a:srgbClr val="FFFFFF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6877058" y="4802187"/>
            <a:ext cx="5070053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WHAT?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2269923" y="4470627"/>
            <a:ext cx="5525176" cy="4787673"/>
            <a:chOff x="0" y="0"/>
            <a:chExt cx="1455190" cy="126095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55190" cy="1260951"/>
            </a:xfrm>
            <a:custGeom>
              <a:avLst/>
              <a:gdLst/>
              <a:ahLst/>
              <a:cxnLst/>
              <a:rect l="l" t="t" r="r" b="b"/>
              <a:pathLst>
                <a:path w="1455190" h="1260951">
                  <a:moveTo>
                    <a:pt x="0" y="0"/>
                  </a:moveTo>
                  <a:lnTo>
                    <a:pt x="1455190" y="0"/>
                  </a:lnTo>
                  <a:lnTo>
                    <a:pt x="1455190" y="1260951"/>
                  </a:lnTo>
                  <a:lnTo>
                    <a:pt x="0" y="126095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55190" cy="12990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2472898" y="5514448"/>
            <a:ext cx="5273094" cy="884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b="1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135 Networked Printers</a:t>
            </a:r>
          </a:p>
          <a:p>
            <a:pPr marL="561341" lvl="1" indent="-280670" algn="l">
              <a:lnSpc>
                <a:spcPts val="3640"/>
              </a:lnSpc>
              <a:buFont typeface="Arial"/>
              <a:buChar char="•"/>
            </a:pPr>
            <a:r>
              <a:rPr lang="en-US" sz="2600" b="1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652 Non-networked Printers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65198" y="4802187"/>
            <a:ext cx="5070053" cy="6229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39"/>
              </a:lnSpc>
              <a:spcBef>
                <a:spcPct val="0"/>
              </a:spcBef>
            </a:pPr>
            <a:r>
              <a:rPr lang="en-US" sz="3599" b="1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WHY?</a:t>
            </a:r>
          </a:p>
        </p:txBody>
      </p:sp>
      <p:grpSp>
        <p:nvGrpSpPr>
          <p:cNvPr id="18" name="Group 18"/>
          <p:cNvGrpSpPr/>
          <p:nvPr/>
        </p:nvGrpSpPr>
        <p:grpSpPr>
          <a:xfrm rot="5400000">
            <a:off x="12237263" y="-1686262"/>
            <a:ext cx="99417" cy="10918041"/>
            <a:chOff x="0" y="0"/>
            <a:chExt cx="26184" cy="287553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6184" cy="2875533"/>
            </a:xfrm>
            <a:custGeom>
              <a:avLst/>
              <a:gdLst/>
              <a:ahLst/>
              <a:cxnLst/>
              <a:rect l="l" t="t" r="r" b="b"/>
              <a:pathLst>
                <a:path w="26184" h="2875533">
                  <a:moveTo>
                    <a:pt x="0" y="0"/>
                  </a:moveTo>
                  <a:lnTo>
                    <a:pt x="26184" y="0"/>
                  </a:lnTo>
                  <a:lnTo>
                    <a:pt x="26184" y="2875533"/>
                  </a:lnTo>
                  <a:lnTo>
                    <a:pt x="0" y="2875533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26184" cy="29136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7084000" y="-1555711"/>
            <a:ext cx="1179325" cy="3490098"/>
            <a:chOff x="0" y="0"/>
            <a:chExt cx="310604" cy="919203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310604" cy="919203"/>
            </a:xfrm>
            <a:custGeom>
              <a:avLst/>
              <a:gdLst/>
              <a:ahLst/>
              <a:cxnLst/>
              <a:rect l="l" t="t" r="r" b="b"/>
              <a:pathLst>
                <a:path w="310604" h="919203">
                  <a:moveTo>
                    <a:pt x="0" y="0"/>
                  </a:moveTo>
                  <a:lnTo>
                    <a:pt x="310604" y="0"/>
                  </a:lnTo>
                  <a:lnTo>
                    <a:pt x="310604" y="919203"/>
                  </a:lnTo>
                  <a:lnTo>
                    <a:pt x="0" y="919203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310604" cy="957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 rot="5400000">
            <a:off x="17126206" y="-608928"/>
            <a:ext cx="2750483" cy="2320274"/>
            <a:chOff x="0" y="0"/>
            <a:chExt cx="724407" cy="611101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724407" cy="611101"/>
            </a:xfrm>
            <a:custGeom>
              <a:avLst/>
              <a:gdLst/>
              <a:ahLst/>
              <a:cxnLst/>
              <a:rect l="l" t="t" r="r" b="b"/>
              <a:pathLst>
                <a:path w="724407" h="611101">
                  <a:moveTo>
                    <a:pt x="0" y="0"/>
                  </a:moveTo>
                  <a:lnTo>
                    <a:pt x="724407" y="0"/>
                  </a:lnTo>
                  <a:lnTo>
                    <a:pt x="724407" y="611101"/>
                  </a:lnTo>
                  <a:lnTo>
                    <a:pt x="0" y="611101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38100"/>
              <a:ext cx="724407" cy="649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810900" y="2675017"/>
            <a:ext cx="10105500" cy="10563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Alameda County Superior Court</a:t>
            </a:r>
          </a:p>
          <a:p>
            <a:pPr algn="r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Managed Print Services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 rot="5400000">
            <a:off x="16734092" y="-234488"/>
            <a:ext cx="1704281" cy="1403536"/>
            <a:chOff x="0" y="0"/>
            <a:chExt cx="448864" cy="36965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448864" cy="369656"/>
            </a:xfrm>
            <a:custGeom>
              <a:avLst/>
              <a:gdLst/>
              <a:ahLst/>
              <a:cxnLst/>
              <a:rect l="l" t="t" r="r" b="b"/>
              <a:pathLst>
                <a:path w="448864" h="369656">
                  <a:moveTo>
                    <a:pt x="0" y="0"/>
                  </a:moveTo>
                  <a:lnTo>
                    <a:pt x="448864" y="0"/>
                  </a:lnTo>
                  <a:lnTo>
                    <a:pt x="448864" y="369656"/>
                  </a:lnTo>
                  <a:lnTo>
                    <a:pt x="0" y="369656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448864" cy="407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4199963" y="332630"/>
            <a:ext cx="2321056" cy="1911473"/>
            <a:chOff x="0" y="0"/>
            <a:chExt cx="611307" cy="5034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611307" cy="503433"/>
            </a:xfrm>
            <a:custGeom>
              <a:avLst/>
              <a:gdLst/>
              <a:ahLst/>
              <a:cxnLst/>
              <a:rect l="l" t="t" r="r" b="b"/>
              <a:pathLst>
                <a:path w="611307" h="503433">
                  <a:moveTo>
                    <a:pt x="0" y="0"/>
                  </a:moveTo>
                  <a:lnTo>
                    <a:pt x="611307" y="0"/>
                  </a:lnTo>
                  <a:lnTo>
                    <a:pt x="611307" y="503433"/>
                  </a:lnTo>
                  <a:lnTo>
                    <a:pt x="0" y="503433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611307" cy="54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 rot="5400000">
            <a:off x="17593150" y="1021782"/>
            <a:ext cx="1704281" cy="1718116"/>
            <a:chOff x="0" y="0"/>
            <a:chExt cx="448864" cy="452508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48864" cy="452508"/>
            </a:xfrm>
            <a:custGeom>
              <a:avLst/>
              <a:gdLst/>
              <a:ahLst/>
              <a:cxnLst/>
              <a:rect l="l" t="t" r="r" b="b"/>
              <a:pathLst>
                <a:path w="448864" h="452508">
                  <a:moveTo>
                    <a:pt x="0" y="0"/>
                  </a:moveTo>
                  <a:lnTo>
                    <a:pt x="448864" y="0"/>
                  </a:lnTo>
                  <a:lnTo>
                    <a:pt x="448864" y="452508"/>
                  </a:lnTo>
                  <a:lnTo>
                    <a:pt x="0" y="452508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448864" cy="490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180183" y="-384860"/>
            <a:ext cx="2406049" cy="1403536"/>
            <a:chOff x="0" y="0"/>
            <a:chExt cx="633692" cy="369656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3692" cy="369656"/>
            </a:xfrm>
            <a:custGeom>
              <a:avLst/>
              <a:gdLst/>
              <a:ahLst/>
              <a:cxnLst/>
              <a:rect l="l" t="t" r="r" b="b"/>
              <a:pathLst>
                <a:path w="633692" h="369656">
                  <a:moveTo>
                    <a:pt x="0" y="0"/>
                  </a:moveTo>
                  <a:lnTo>
                    <a:pt x="633692" y="0"/>
                  </a:lnTo>
                  <a:lnTo>
                    <a:pt x="633692" y="369656"/>
                  </a:lnTo>
                  <a:lnTo>
                    <a:pt x="0" y="369656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633692" cy="407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 rot="5400000">
            <a:off x="8715981" y="108265"/>
            <a:ext cx="1186045" cy="19171425"/>
            <a:chOff x="0" y="0"/>
            <a:chExt cx="581989" cy="504926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81989" cy="5049264"/>
            </a:xfrm>
            <a:custGeom>
              <a:avLst/>
              <a:gdLst/>
              <a:ahLst/>
              <a:cxnLst/>
              <a:rect l="l" t="t" r="r" b="b"/>
              <a:pathLst>
                <a:path w="581989" h="5049264">
                  <a:moveTo>
                    <a:pt x="0" y="0"/>
                  </a:moveTo>
                  <a:lnTo>
                    <a:pt x="581989" y="0"/>
                  </a:lnTo>
                  <a:lnTo>
                    <a:pt x="581989" y="5049264"/>
                  </a:lnTo>
                  <a:lnTo>
                    <a:pt x="0" y="504926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581989" cy="508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 rot="5400000">
            <a:off x="8912246" y="-449949"/>
            <a:ext cx="330687" cy="18784795"/>
            <a:chOff x="0" y="0"/>
            <a:chExt cx="87095" cy="49474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7095" cy="4947436"/>
            </a:xfrm>
            <a:custGeom>
              <a:avLst/>
              <a:gdLst/>
              <a:ahLst/>
              <a:cxnLst/>
              <a:rect l="l" t="t" r="r" b="b"/>
              <a:pathLst>
                <a:path w="87095" h="4947436">
                  <a:moveTo>
                    <a:pt x="0" y="0"/>
                  </a:moveTo>
                  <a:lnTo>
                    <a:pt x="87095" y="0"/>
                  </a:lnTo>
                  <a:lnTo>
                    <a:pt x="87095" y="4947436"/>
                  </a:lnTo>
                  <a:lnTo>
                    <a:pt x="0" y="4947436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87095" cy="4985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392147" y="9160645"/>
            <a:ext cx="1017135" cy="1017135"/>
          </a:xfrm>
          <a:custGeom>
            <a:avLst/>
            <a:gdLst/>
            <a:ahLst/>
            <a:cxnLst/>
            <a:rect l="l" t="t" r="r" b="b"/>
            <a:pathLst>
              <a:path w="1017135" h="1017135">
                <a:moveTo>
                  <a:pt x="0" y="0"/>
                </a:moveTo>
                <a:lnTo>
                  <a:pt x="1017134" y="0"/>
                </a:lnTo>
                <a:lnTo>
                  <a:pt x="1017134" y="1017135"/>
                </a:lnTo>
                <a:lnTo>
                  <a:pt x="0" y="1017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1030195" y="-135623"/>
            <a:ext cx="12807818" cy="2562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9"/>
              </a:lnSpc>
              <a:spcBef>
                <a:spcPct val="0"/>
              </a:spcBef>
            </a:pPr>
            <a:r>
              <a:rPr lang="en-US" sz="14999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SOW REQUIREMENTS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-39030" y="7074827"/>
            <a:ext cx="6341886" cy="60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PRETRIAL POPULATION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191191" y="2153225"/>
            <a:ext cx="12485826" cy="50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STATEMENT OF WORK</a:t>
            </a:r>
          </a:p>
        </p:txBody>
      </p:sp>
      <p:sp>
        <p:nvSpPr>
          <p:cNvPr id="35" name="Freeform 35"/>
          <p:cNvSpPr/>
          <p:nvPr/>
        </p:nvSpPr>
        <p:spPr>
          <a:xfrm>
            <a:off x="16672632" y="9209473"/>
            <a:ext cx="1017135" cy="1017135"/>
          </a:xfrm>
          <a:custGeom>
            <a:avLst/>
            <a:gdLst/>
            <a:ahLst/>
            <a:cxnLst/>
            <a:rect l="l" t="t" r="r" b="b"/>
            <a:pathLst>
              <a:path w="1017135" h="1017135">
                <a:moveTo>
                  <a:pt x="0" y="0"/>
                </a:moveTo>
                <a:lnTo>
                  <a:pt x="1017135" y="0"/>
                </a:lnTo>
                <a:lnTo>
                  <a:pt x="1017135" y="1017134"/>
                </a:lnTo>
                <a:lnTo>
                  <a:pt x="0" y="10171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6" name="Group 5">
            <a:extLst>
              <a:ext uri="{FF2B5EF4-FFF2-40B4-BE49-F238E27FC236}">
                <a16:creationId xmlns:a16="http://schemas.microsoft.com/office/drawing/2014/main" id="{569930F8-E013-4790-AF92-E918E1FF5309}"/>
              </a:ext>
            </a:extLst>
          </p:cNvPr>
          <p:cNvGrpSpPr/>
          <p:nvPr/>
        </p:nvGrpSpPr>
        <p:grpSpPr>
          <a:xfrm>
            <a:off x="365832" y="2696638"/>
            <a:ext cx="16306800" cy="920812"/>
            <a:chOff x="0" y="0"/>
            <a:chExt cx="3343859" cy="242518"/>
          </a:xfrm>
        </p:grpSpPr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B10BC2DE-6FD9-56AC-721D-A0CFC6E8CC73}"/>
                </a:ext>
              </a:extLst>
            </p:cNvPr>
            <p:cNvSpPr/>
            <p:nvPr/>
          </p:nvSpPr>
          <p:spPr>
            <a:xfrm>
              <a:off x="0" y="0"/>
              <a:ext cx="3343859" cy="242518"/>
            </a:xfrm>
            <a:custGeom>
              <a:avLst/>
              <a:gdLst/>
              <a:ahLst/>
              <a:cxnLst/>
              <a:rect l="l" t="t" r="r" b="b"/>
              <a:pathLst>
                <a:path w="3343859" h="242518">
                  <a:moveTo>
                    <a:pt x="0" y="0"/>
                  </a:moveTo>
                  <a:lnTo>
                    <a:pt x="3343859" y="0"/>
                  </a:lnTo>
                  <a:lnTo>
                    <a:pt x="3343859" y="242518"/>
                  </a:lnTo>
                  <a:lnTo>
                    <a:pt x="0" y="242518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730C4FFA-0CC3-C0DF-F47B-2961511911A1}"/>
                </a:ext>
              </a:extLst>
            </p:cNvPr>
            <p:cNvSpPr txBox="1"/>
            <p:nvPr/>
          </p:nvSpPr>
          <p:spPr>
            <a:xfrm>
              <a:off x="0" y="-38100"/>
              <a:ext cx="3343859" cy="280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C82BC440-AE16-89DB-1C8B-1AC79E9110CB}"/>
              </a:ext>
            </a:extLst>
          </p:cNvPr>
          <p:cNvSpPr txBox="1"/>
          <p:nvPr/>
        </p:nvSpPr>
        <p:spPr>
          <a:xfrm>
            <a:off x="883508" y="2802832"/>
            <a:ext cx="14737492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4899"/>
              </a:lnSpc>
            </a:pPr>
            <a:r>
              <a:rPr lang="en-US" sz="3500" b="1" dirty="0">
                <a:solidFill>
                  <a:schemeClr val="bg1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DESCRIPTION OF </a:t>
            </a:r>
            <a:r>
              <a:rPr lang="en-US" sz="3500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GOODS AND OR SERVICES (Section 2.1)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1193BCA-BCA8-BB2A-0994-1B927C654751}"/>
              </a:ext>
            </a:extLst>
          </p:cNvPr>
          <p:cNvSpPr txBox="1"/>
          <p:nvPr/>
        </p:nvSpPr>
        <p:spPr>
          <a:xfrm>
            <a:off x="-942645" y="6051606"/>
            <a:ext cx="9374457" cy="6667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500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PERFORMANCE </a:t>
            </a:r>
          </a:p>
        </p:txBody>
      </p:sp>
      <p:sp>
        <p:nvSpPr>
          <p:cNvPr id="45" name="TextBox 28">
            <a:extLst>
              <a:ext uri="{FF2B5EF4-FFF2-40B4-BE49-F238E27FC236}">
                <a16:creationId xmlns:a16="http://schemas.microsoft.com/office/drawing/2014/main" id="{BC86CA07-AFA8-5043-9E68-AEB9B47ECEC1}"/>
              </a:ext>
            </a:extLst>
          </p:cNvPr>
          <p:cNvSpPr txBox="1"/>
          <p:nvPr/>
        </p:nvSpPr>
        <p:spPr>
          <a:xfrm>
            <a:off x="490848" y="3792781"/>
            <a:ext cx="17092926" cy="54471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Located and identify printers under this agreement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Maintain a fixed asset inventory of all printers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Provide all labor, parts, and supplies (excluding paper) at no additional cost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Supply and replace OEM toner cartridges as needed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Travel and parking fees are not paid or reimbursed by the Court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Make service calls 8:00 AM – 5:00PM, Monday-Friday, excluding holidays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Respond within 4 hours and replace defective parts with 24 hours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Test requirement after repairs and track service request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Report monthly page counts and mange disposal and recycling of parts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Provide monthly asset report with printer details and locations</a:t>
            </a:r>
          </a:p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B006F-CAD1-8951-FA9D-B81D3AD9C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>
            <a:extLst>
              <a:ext uri="{FF2B5EF4-FFF2-40B4-BE49-F238E27FC236}">
                <a16:creationId xmlns:a16="http://schemas.microsoft.com/office/drawing/2014/main" id="{4D19C42B-FA83-447B-EF3D-BB46FD563461}"/>
              </a:ext>
            </a:extLst>
          </p:cNvPr>
          <p:cNvGrpSpPr/>
          <p:nvPr/>
        </p:nvGrpSpPr>
        <p:grpSpPr>
          <a:xfrm>
            <a:off x="1016382" y="2959669"/>
            <a:ext cx="15993664" cy="947238"/>
            <a:chOff x="0" y="0"/>
            <a:chExt cx="3343859" cy="242518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C7F57DE-F58F-B04D-1882-5F1ACB27D744}"/>
                </a:ext>
              </a:extLst>
            </p:cNvPr>
            <p:cNvSpPr/>
            <p:nvPr/>
          </p:nvSpPr>
          <p:spPr>
            <a:xfrm>
              <a:off x="0" y="0"/>
              <a:ext cx="3343859" cy="242518"/>
            </a:xfrm>
            <a:custGeom>
              <a:avLst/>
              <a:gdLst/>
              <a:ahLst/>
              <a:cxnLst/>
              <a:rect l="l" t="t" r="r" b="b"/>
              <a:pathLst>
                <a:path w="3343859" h="242518">
                  <a:moveTo>
                    <a:pt x="0" y="0"/>
                  </a:moveTo>
                  <a:lnTo>
                    <a:pt x="3343859" y="0"/>
                  </a:lnTo>
                  <a:lnTo>
                    <a:pt x="3343859" y="242518"/>
                  </a:lnTo>
                  <a:lnTo>
                    <a:pt x="0" y="242518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34FA2F3-4E1C-869B-E3D8-86EB07842149}"/>
                </a:ext>
              </a:extLst>
            </p:cNvPr>
            <p:cNvSpPr txBox="1"/>
            <p:nvPr/>
          </p:nvSpPr>
          <p:spPr>
            <a:xfrm>
              <a:off x="0" y="-38100"/>
              <a:ext cx="3343859" cy="2806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FF2B5EF4-FFF2-40B4-BE49-F238E27FC236}">
                <a16:creationId xmlns:a16="http://schemas.microsoft.com/office/drawing/2014/main" id="{86164282-ACD0-96F6-9BF1-4FCF134BD738}"/>
              </a:ext>
            </a:extLst>
          </p:cNvPr>
          <p:cNvGrpSpPr/>
          <p:nvPr/>
        </p:nvGrpSpPr>
        <p:grpSpPr>
          <a:xfrm rot="5400000">
            <a:off x="16734092" y="-234488"/>
            <a:ext cx="1704281" cy="1403536"/>
            <a:chOff x="0" y="0"/>
            <a:chExt cx="448864" cy="369656"/>
          </a:xfrm>
        </p:grpSpPr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C7A704AC-8293-0DDD-E099-F0E0C373CD5A}"/>
                </a:ext>
              </a:extLst>
            </p:cNvPr>
            <p:cNvSpPr/>
            <p:nvPr/>
          </p:nvSpPr>
          <p:spPr>
            <a:xfrm>
              <a:off x="0" y="0"/>
              <a:ext cx="448864" cy="369656"/>
            </a:xfrm>
            <a:custGeom>
              <a:avLst/>
              <a:gdLst/>
              <a:ahLst/>
              <a:cxnLst/>
              <a:rect l="l" t="t" r="r" b="b"/>
              <a:pathLst>
                <a:path w="448864" h="369656">
                  <a:moveTo>
                    <a:pt x="0" y="0"/>
                  </a:moveTo>
                  <a:lnTo>
                    <a:pt x="448864" y="0"/>
                  </a:lnTo>
                  <a:lnTo>
                    <a:pt x="448864" y="369656"/>
                  </a:lnTo>
                  <a:lnTo>
                    <a:pt x="0" y="369656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5B1C7A38-4C3E-9B10-C5D2-45231BEB9132}"/>
                </a:ext>
              </a:extLst>
            </p:cNvPr>
            <p:cNvSpPr txBox="1"/>
            <p:nvPr/>
          </p:nvSpPr>
          <p:spPr>
            <a:xfrm>
              <a:off x="0" y="-38100"/>
              <a:ext cx="448864" cy="407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CC3364E7-D35D-EF6E-064F-2DF1A2557789}"/>
              </a:ext>
            </a:extLst>
          </p:cNvPr>
          <p:cNvGrpSpPr/>
          <p:nvPr/>
        </p:nvGrpSpPr>
        <p:grpSpPr>
          <a:xfrm>
            <a:off x="14199963" y="332630"/>
            <a:ext cx="2321056" cy="1911473"/>
            <a:chOff x="0" y="0"/>
            <a:chExt cx="611307" cy="503433"/>
          </a:xfrm>
        </p:grpSpPr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1306D7E7-D457-1759-D115-3E42E29B644C}"/>
                </a:ext>
              </a:extLst>
            </p:cNvPr>
            <p:cNvSpPr/>
            <p:nvPr/>
          </p:nvSpPr>
          <p:spPr>
            <a:xfrm>
              <a:off x="0" y="0"/>
              <a:ext cx="611307" cy="503433"/>
            </a:xfrm>
            <a:custGeom>
              <a:avLst/>
              <a:gdLst/>
              <a:ahLst/>
              <a:cxnLst/>
              <a:rect l="l" t="t" r="r" b="b"/>
              <a:pathLst>
                <a:path w="611307" h="503433">
                  <a:moveTo>
                    <a:pt x="0" y="0"/>
                  </a:moveTo>
                  <a:lnTo>
                    <a:pt x="611307" y="0"/>
                  </a:lnTo>
                  <a:lnTo>
                    <a:pt x="611307" y="503433"/>
                  </a:lnTo>
                  <a:lnTo>
                    <a:pt x="0" y="503433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>
              <a:extLst>
                <a:ext uri="{FF2B5EF4-FFF2-40B4-BE49-F238E27FC236}">
                  <a16:creationId xmlns:a16="http://schemas.microsoft.com/office/drawing/2014/main" id="{7F8A9246-9634-DEEE-0CCA-5913A389A487}"/>
                </a:ext>
              </a:extLst>
            </p:cNvPr>
            <p:cNvSpPr txBox="1"/>
            <p:nvPr/>
          </p:nvSpPr>
          <p:spPr>
            <a:xfrm>
              <a:off x="0" y="-38100"/>
              <a:ext cx="611307" cy="5415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>
            <a:extLst>
              <a:ext uri="{FF2B5EF4-FFF2-40B4-BE49-F238E27FC236}">
                <a16:creationId xmlns:a16="http://schemas.microsoft.com/office/drawing/2014/main" id="{37847E45-8848-F091-5581-44471D951A2E}"/>
              </a:ext>
            </a:extLst>
          </p:cNvPr>
          <p:cNvGrpSpPr/>
          <p:nvPr/>
        </p:nvGrpSpPr>
        <p:grpSpPr>
          <a:xfrm rot="5400000">
            <a:off x="17593150" y="1021782"/>
            <a:ext cx="1704281" cy="1718116"/>
            <a:chOff x="0" y="0"/>
            <a:chExt cx="448864" cy="452508"/>
          </a:xfrm>
        </p:grpSpPr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E7E5E33F-A9E7-2476-B721-71E2766420F8}"/>
                </a:ext>
              </a:extLst>
            </p:cNvPr>
            <p:cNvSpPr/>
            <p:nvPr/>
          </p:nvSpPr>
          <p:spPr>
            <a:xfrm>
              <a:off x="0" y="0"/>
              <a:ext cx="448864" cy="452508"/>
            </a:xfrm>
            <a:custGeom>
              <a:avLst/>
              <a:gdLst/>
              <a:ahLst/>
              <a:cxnLst/>
              <a:rect l="l" t="t" r="r" b="b"/>
              <a:pathLst>
                <a:path w="448864" h="452508">
                  <a:moveTo>
                    <a:pt x="0" y="0"/>
                  </a:moveTo>
                  <a:lnTo>
                    <a:pt x="448864" y="0"/>
                  </a:lnTo>
                  <a:lnTo>
                    <a:pt x="448864" y="452508"/>
                  </a:lnTo>
                  <a:lnTo>
                    <a:pt x="0" y="452508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>
              <a:extLst>
                <a:ext uri="{FF2B5EF4-FFF2-40B4-BE49-F238E27FC236}">
                  <a16:creationId xmlns:a16="http://schemas.microsoft.com/office/drawing/2014/main" id="{71CB0E84-B173-491E-61CF-9EFBA0F8A053}"/>
                </a:ext>
              </a:extLst>
            </p:cNvPr>
            <p:cNvSpPr txBox="1"/>
            <p:nvPr/>
          </p:nvSpPr>
          <p:spPr>
            <a:xfrm>
              <a:off x="0" y="-38100"/>
              <a:ext cx="448864" cy="490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A5BC7155-2703-2772-4511-DF2C1CB19057}"/>
              </a:ext>
            </a:extLst>
          </p:cNvPr>
          <p:cNvGrpSpPr/>
          <p:nvPr/>
        </p:nvGrpSpPr>
        <p:grpSpPr>
          <a:xfrm>
            <a:off x="15180183" y="-384860"/>
            <a:ext cx="2406049" cy="1403536"/>
            <a:chOff x="0" y="0"/>
            <a:chExt cx="633692" cy="369656"/>
          </a:xfrm>
        </p:grpSpPr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id="{1338DD0A-0B61-3EED-665E-AC7707CC8E6C}"/>
                </a:ext>
              </a:extLst>
            </p:cNvPr>
            <p:cNvSpPr/>
            <p:nvPr/>
          </p:nvSpPr>
          <p:spPr>
            <a:xfrm>
              <a:off x="0" y="0"/>
              <a:ext cx="633692" cy="369656"/>
            </a:xfrm>
            <a:custGeom>
              <a:avLst/>
              <a:gdLst/>
              <a:ahLst/>
              <a:cxnLst/>
              <a:rect l="l" t="t" r="r" b="b"/>
              <a:pathLst>
                <a:path w="633692" h="369656">
                  <a:moveTo>
                    <a:pt x="0" y="0"/>
                  </a:moveTo>
                  <a:lnTo>
                    <a:pt x="633692" y="0"/>
                  </a:lnTo>
                  <a:lnTo>
                    <a:pt x="633692" y="369656"/>
                  </a:lnTo>
                  <a:lnTo>
                    <a:pt x="0" y="369656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0BA3EAF8-45C6-9C7D-F8FC-F67727569D2C}"/>
                </a:ext>
              </a:extLst>
            </p:cNvPr>
            <p:cNvSpPr txBox="1"/>
            <p:nvPr/>
          </p:nvSpPr>
          <p:spPr>
            <a:xfrm>
              <a:off x="0" y="-38100"/>
              <a:ext cx="633692" cy="4077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>
            <a:extLst>
              <a:ext uri="{FF2B5EF4-FFF2-40B4-BE49-F238E27FC236}">
                <a16:creationId xmlns:a16="http://schemas.microsoft.com/office/drawing/2014/main" id="{5AD79686-0FE4-F1E3-6C5F-1D586A660662}"/>
              </a:ext>
            </a:extLst>
          </p:cNvPr>
          <p:cNvGrpSpPr/>
          <p:nvPr/>
        </p:nvGrpSpPr>
        <p:grpSpPr>
          <a:xfrm rot="5400000">
            <a:off x="8715981" y="108265"/>
            <a:ext cx="1186045" cy="19171425"/>
            <a:chOff x="0" y="0"/>
            <a:chExt cx="581989" cy="5049264"/>
          </a:xfrm>
        </p:grpSpPr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200ECEA-1D91-7F82-3C5F-2EA7A1888275}"/>
                </a:ext>
              </a:extLst>
            </p:cNvPr>
            <p:cNvSpPr/>
            <p:nvPr/>
          </p:nvSpPr>
          <p:spPr>
            <a:xfrm>
              <a:off x="0" y="0"/>
              <a:ext cx="581989" cy="5049264"/>
            </a:xfrm>
            <a:custGeom>
              <a:avLst/>
              <a:gdLst/>
              <a:ahLst/>
              <a:cxnLst/>
              <a:rect l="l" t="t" r="r" b="b"/>
              <a:pathLst>
                <a:path w="581989" h="5049264">
                  <a:moveTo>
                    <a:pt x="0" y="0"/>
                  </a:moveTo>
                  <a:lnTo>
                    <a:pt x="581989" y="0"/>
                  </a:lnTo>
                  <a:lnTo>
                    <a:pt x="581989" y="5049264"/>
                  </a:lnTo>
                  <a:lnTo>
                    <a:pt x="0" y="504926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>
              <a:extLst>
                <a:ext uri="{FF2B5EF4-FFF2-40B4-BE49-F238E27FC236}">
                  <a16:creationId xmlns:a16="http://schemas.microsoft.com/office/drawing/2014/main" id="{3341F2E5-FEA4-0710-A0B2-86C8238CFD77}"/>
                </a:ext>
              </a:extLst>
            </p:cNvPr>
            <p:cNvSpPr txBox="1"/>
            <p:nvPr/>
          </p:nvSpPr>
          <p:spPr>
            <a:xfrm>
              <a:off x="0" y="-38100"/>
              <a:ext cx="581989" cy="5087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67418D9D-ACB8-7101-157F-65D25298016A}"/>
              </a:ext>
            </a:extLst>
          </p:cNvPr>
          <p:cNvGrpSpPr/>
          <p:nvPr/>
        </p:nvGrpSpPr>
        <p:grpSpPr>
          <a:xfrm rot="5400000">
            <a:off x="8912246" y="-449949"/>
            <a:ext cx="330687" cy="18784795"/>
            <a:chOff x="0" y="0"/>
            <a:chExt cx="87095" cy="4947436"/>
          </a:xfrm>
        </p:grpSpPr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id="{FC898CD6-5EDD-2136-BB08-96198A1AA5B3}"/>
                </a:ext>
              </a:extLst>
            </p:cNvPr>
            <p:cNvSpPr/>
            <p:nvPr/>
          </p:nvSpPr>
          <p:spPr>
            <a:xfrm>
              <a:off x="0" y="0"/>
              <a:ext cx="87095" cy="4947436"/>
            </a:xfrm>
            <a:custGeom>
              <a:avLst/>
              <a:gdLst/>
              <a:ahLst/>
              <a:cxnLst/>
              <a:rect l="l" t="t" r="r" b="b"/>
              <a:pathLst>
                <a:path w="87095" h="4947436">
                  <a:moveTo>
                    <a:pt x="0" y="0"/>
                  </a:moveTo>
                  <a:lnTo>
                    <a:pt x="87095" y="0"/>
                  </a:lnTo>
                  <a:lnTo>
                    <a:pt x="87095" y="4947436"/>
                  </a:lnTo>
                  <a:lnTo>
                    <a:pt x="0" y="4947436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>
              <a:extLst>
                <a:ext uri="{FF2B5EF4-FFF2-40B4-BE49-F238E27FC236}">
                  <a16:creationId xmlns:a16="http://schemas.microsoft.com/office/drawing/2014/main" id="{7C4D7595-6726-9154-FB8C-89AC6B0C1554}"/>
                </a:ext>
              </a:extLst>
            </p:cNvPr>
            <p:cNvSpPr txBox="1"/>
            <p:nvPr/>
          </p:nvSpPr>
          <p:spPr>
            <a:xfrm>
              <a:off x="0" y="-38100"/>
              <a:ext cx="87095" cy="49855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Freeform 26">
            <a:extLst>
              <a:ext uri="{FF2B5EF4-FFF2-40B4-BE49-F238E27FC236}">
                <a16:creationId xmlns:a16="http://schemas.microsoft.com/office/drawing/2014/main" id="{44DFAF10-A5D6-4F2A-25AC-A4C57002C0B5}"/>
              </a:ext>
            </a:extLst>
          </p:cNvPr>
          <p:cNvSpPr/>
          <p:nvPr/>
        </p:nvSpPr>
        <p:spPr>
          <a:xfrm>
            <a:off x="392147" y="9160645"/>
            <a:ext cx="1017135" cy="1017135"/>
          </a:xfrm>
          <a:custGeom>
            <a:avLst/>
            <a:gdLst/>
            <a:ahLst/>
            <a:cxnLst/>
            <a:rect l="l" t="t" r="r" b="b"/>
            <a:pathLst>
              <a:path w="1017135" h="1017135">
                <a:moveTo>
                  <a:pt x="0" y="0"/>
                </a:moveTo>
                <a:lnTo>
                  <a:pt x="1017134" y="0"/>
                </a:lnTo>
                <a:lnTo>
                  <a:pt x="1017134" y="1017135"/>
                </a:lnTo>
                <a:lnTo>
                  <a:pt x="0" y="10171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>
            <a:extLst>
              <a:ext uri="{FF2B5EF4-FFF2-40B4-BE49-F238E27FC236}">
                <a16:creationId xmlns:a16="http://schemas.microsoft.com/office/drawing/2014/main" id="{3F294203-4FFE-DBC8-D512-F6DB69603D28}"/>
              </a:ext>
            </a:extLst>
          </p:cNvPr>
          <p:cNvSpPr txBox="1"/>
          <p:nvPr/>
        </p:nvSpPr>
        <p:spPr>
          <a:xfrm>
            <a:off x="1030195" y="-135623"/>
            <a:ext cx="12807818" cy="2529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9"/>
              </a:lnSpc>
              <a:spcBef>
                <a:spcPct val="0"/>
              </a:spcBef>
            </a:pPr>
            <a:r>
              <a:rPr lang="en-US" sz="13000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SOW REQUIREMENTS CONT.</a:t>
            </a:r>
          </a:p>
        </p:txBody>
      </p:sp>
      <p:sp>
        <p:nvSpPr>
          <p:cNvPr id="29" name="TextBox 29">
            <a:extLst>
              <a:ext uri="{FF2B5EF4-FFF2-40B4-BE49-F238E27FC236}">
                <a16:creationId xmlns:a16="http://schemas.microsoft.com/office/drawing/2014/main" id="{5440256C-B425-2FE1-0961-1D4CAA6DE96A}"/>
              </a:ext>
            </a:extLst>
          </p:cNvPr>
          <p:cNvSpPr txBox="1"/>
          <p:nvPr/>
        </p:nvSpPr>
        <p:spPr>
          <a:xfrm>
            <a:off x="0" y="3959759"/>
            <a:ext cx="6341886" cy="6064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PRETRIAL POPULATION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096FEAAF-526C-75E5-9A9F-E7026B5F79F8}"/>
              </a:ext>
            </a:extLst>
          </p:cNvPr>
          <p:cNvSpPr txBox="1"/>
          <p:nvPr/>
        </p:nvSpPr>
        <p:spPr>
          <a:xfrm>
            <a:off x="1191191" y="3053542"/>
            <a:ext cx="8526661" cy="5744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899"/>
              </a:lnSpc>
            </a:pPr>
            <a:r>
              <a:rPr lang="en-US" sz="3499" b="1" dirty="0">
                <a:solidFill>
                  <a:srgbClr val="FFFFFF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SUPPORT SERVICES (Section 2.2)</a:t>
            </a:r>
          </a:p>
        </p:txBody>
      </p:sp>
      <p:sp>
        <p:nvSpPr>
          <p:cNvPr id="32" name="TextBox 32">
            <a:extLst>
              <a:ext uri="{FF2B5EF4-FFF2-40B4-BE49-F238E27FC236}">
                <a16:creationId xmlns:a16="http://schemas.microsoft.com/office/drawing/2014/main" id="{58FCFCE7-2D30-289B-4FD2-3B489314A1D4}"/>
              </a:ext>
            </a:extLst>
          </p:cNvPr>
          <p:cNvSpPr txBox="1"/>
          <p:nvPr/>
        </p:nvSpPr>
        <p:spPr>
          <a:xfrm>
            <a:off x="1074989" y="4076616"/>
            <a:ext cx="16106210" cy="4947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04519" lvl="1" indent="-302260" algn="just">
              <a:lnSpc>
                <a:spcPts val="391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Support Services and Service Levels</a:t>
            </a:r>
          </a:p>
          <a:p>
            <a:pPr marL="1102359" lvl="2" indent="-342900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Level 1 </a:t>
            </a: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– Responding to technical inquires via email or phone</a:t>
            </a:r>
          </a:p>
          <a:p>
            <a:pPr marL="1102359" lvl="2" indent="-342900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Level 2 </a:t>
            </a: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– Use of Technical support specialist  </a:t>
            </a:r>
          </a:p>
          <a:p>
            <a:pPr marL="1102359" lvl="2" indent="-342900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b="1" u="sng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Level 3 </a:t>
            </a: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– Use of back up engineering and technical support </a:t>
            </a:r>
          </a:p>
          <a:p>
            <a:pPr marL="645159" lvl="1" indent="-3429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Reporting Date</a:t>
            </a:r>
          </a:p>
          <a:p>
            <a:pPr marL="645159" lvl="1" indent="-3429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Resolution Period and Severity Level</a:t>
            </a:r>
          </a:p>
          <a:p>
            <a:pPr marL="645159" lvl="1" indent="-3429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Severity Level</a:t>
            </a:r>
          </a:p>
          <a:p>
            <a:pPr marL="645159" lvl="1" indent="-3429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Standard M&amp;S Hours</a:t>
            </a:r>
          </a:p>
          <a:p>
            <a:pPr marL="645159" lvl="1" indent="-342900" algn="just">
              <a:lnSpc>
                <a:spcPts val="3919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Technical Support Incident </a:t>
            </a:r>
          </a:p>
          <a:p>
            <a:pPr marL="759459" lvl="2" algn="just">
              <a:lnSpc>
                <a:spcPts val="3919"/>
              </a:lnSpc>
            </a:pPr>
            <a:endParaRPr lang="en-US" sz="2400" strike="sngStrike" dirty="0">
              <a:solidFill>
                <a:srgbClr val="000000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33" name="TextBox 33">
            <a:extLst>
              <a:ext uri="{FF2B5EF4-FFF2-40B4-BE49-F238E27FC236}">
                <a16:creationId xmlns:a16="http://schemas.microsoft.com/office/drawing/2014/main" id="{7165DC0F-AA43-4804-173C-342B7C78DABF}"/>
              </a:ext>
            </a:extLst>
          </p:cNvPr>
          <p:cNvSpPr txBox="1"/>
          <p:nvPr/>
        </p:nvSpPr>
        <p:spPr>
          <a:xfrm>
            <a:off x="1191191" y="2153225"/>
            <a:ext cx="12485826" cy="5049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339"/>
              </a:lnSpc>
              <a:spcBef>
                <a:spcPct val="0"/>
              </a:spcBef>
            </a:pPr>
            <a:r>
              <a:rPr lang="en-US" sz="30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STATEMENT OF WORK</a:t>
            </a:r>
          </a:p>
        </p:txBody>
      </p:sp>
      <p:sp>
        <p:nvSpPr>
          <p:cNvPr id="35" name="Freeform 35">
            <a:extLst>
              <a:ext uri="{FF2B5EF4-FFF2-40B4-BE49-F238E27FC236}">
                <a16:creationId xmlns:a16="http://schemas.microsoft.com/office/drawing/2014/main" id="{0F46EB81-EDBA-FA40-FDE0-A6A301D6E959}"/>
              </a:ext>
            </a:extLst>
          </p:cNvPr>
          <p:cNvSpPr/>
          <p:nvPr/>
        </p:nvSpPr>
        <p:spPr>
          <a:xfrm>
            <a:off x="16672632" y="9209473"/>
            <a:ext cx="1017135" cy="1017135"/>
          </a:xfrm>
          <a:custGeom>
            <a:avLst/>
            <a:gdLst/>
            <a:ahLst/>
            <a:cxnLst/>
            <a:rect l="l" t="t" r="r" b="b"/>
            <a:pathLst>
              <a:path w="1017135" h="1017135">
                <a:moveTo>
                  <a:pt x="0" y="0"/>
                </a:moveTo>
                <a:lnTo>
                  <a:pt x="1017135" y="0"/>
                </a:lnTo>
                <a:lnTo>
                  <a:pt x="1017135" y="1017134"/>
                </a:lnTo>
                <a:lnTo>
                  <a:pt x="0" y="101713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TextBox 7">
            <a:extLst>
              <a:ext uri="{FF2B5EF4-FFF2-40B4-BE49-F238E27FC236}">
                <a16:creationId xmlns:a16="http://schemas.microsoft.com/office/drawing/2014/main" id="{C28D39B1-9C0E-D37F-FAB9-B5423BCABF7B}"/>
              </a:ext>
            </a:extLst>
          </p:cNvPr>
          <p:cNvSpPr txBox="1"/>
          <p:nvPr/>
        </p:nvSpPr>
        <p:spPr>
          <a:xfrm>
            <a:off x="-68041" y="3178266"/>
            <a:ext cx="9081255" cy="10654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4DB078E4-0976-3177-2CF4-30226086F662}"/>
              </a:ext>
            </a:extLst>
          </p:cNvPr>
          <p:cNvSpPr txBox="1"/>
          <p:nvPr/>
        </p:nvSpPr>
        <p:spPr>
          <a:xfrm>
            <a:off x="9906000" y="3848404"/>
            <a:ext cx="9675543" cy="10654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  <p:sp>
        <p:nvSpPr>
          <p:cNvPr id="44" name="TextBox 7">
            <a:extLst>
              <a:ext uri="{FF2B5EF4-FFF2-40B4-BE49-F238E27FC236}">
                <a16:creationId xmlns:a16="http://schemas.microsoft.com/office/drawing/2014/main" id="{C85E3AE9-A0A2-DAA2-8755-163396E61543}"/>
              </a:ext>
            </a:extLst>
          </p:cNvPr>
          <p:cNvSpPr txBox="1"/>
          <p:nvPr/>
        </p:nvSpPr>
        <p:spPr>
          <a:xfrm>
            <a:off x="9906000" y="3848404"/>
            <a:ext cx="9675543" cy="1065473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523148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62001" y="3571778"/>
            <a:ext cx="7239000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5005"/>
              </a:lnSpc>
            </a:pPr>
            <a:r>
              <a:rPr lang="en-US" sz="13300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TECHNICAL PROPOSAL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8502548" y="-10220855"/>
            <a:ext cx="1599091" cy="20441709"/>
            <a:chOff x="0" y="0"/>
            <a:chExt cx="421160" cy="53838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1160" cy="5383825"/>
            </a:xfrm>
            <a:custGeom>
              <a:avLst/>
              <a:gdLst/>
              <a:ahLst/>
              <a:cxnLst/>
              <a:rect l="l" t="t" r="r" b="b"/>
              <a:pathLst>
                <a:path w="421160" h="5383825">
                  <a:moveTo>
                    <a:pt x="0" y="0"/>
                  </a:moveTo>
                  <a:lnTo>
                    <a:pt x="421160" y="0"/>
                  </a:lnTo>
                  <a:lnTo>
                    <a:pt x="421160" y="5383825"/>
                  </a:lnTo>
                  <a:lnTo>
                    <a:pt x="0" y="5383825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1160" cy="5421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5400000">
            <a:off x="10868834" y="3830265"/>
            <a:ext cx="14446441" cy="858780"/>
            <a:chOff x="0" y="0"/>
            <a:chExt cx="3804824" cy="22618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804824" cy="226181"/>
            </a:xfrm>
            <a:custGeom>
              <a:avLst/>
              <a:gdLst/>
              <a:ahLst/>
              <a:cxnLst/>
              <a:rect l="l" t="t" r="r" b="b"/>
              <a:pathLst>
                <a:path w="3804824" h="226181">
                  <a:moveTo>
                    <a:pt x="0" y="0"/>
                  </a:moveTo>
                  <a:lnTo>
                    <a:pt x="3804824" y="0"/>
                  </a:lnTo>
                  <a:lnTo>
                    <a:pt x="3804824" y="226181"/>
                  </a:lnTo>
                  <a:lnTo>
                    <a:pt x="0" y="226181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804824" cy="2642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771579" y="1028700"/>
            <a:ext cx="9247631" cy="4437439"/>
            <a:chOff x="0" y="0"/>
            <a:chExt cx="2435590" cy="116870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35590" cy="1168708"/>
            </a:xfrm>
            <a:custGeom>
              <a:avLst/>
              <a:gdLst/>
              <a:ahLst/>
              <a:cxnLst/>
              <a:rect l="l" t="t" r="r" b="b"/>
              <a:pathLst>
                <a:path w="2435590" h="1168708">
                  <a:moveTo>
                    <a:pt x="0" y="0"/>
                  </a:moveTo>
                  <a:lnTo>
                    <a:pt x="2435590" y="0"/>
                  </a:lnTo>
                  <a:lnTo>
                    <a:pt x="2435590" y="1168708"/>
                  </a:lnTo>
                  <a:lnTo>
                    <a:pt x="0" y="1168708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435590" cy="1206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4000" y="2430220"/>
            <a:ext cx="8518664" cy="1346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>
              <a:lnSpc>
                <a:spcPts val="36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Public Sans"/>
              </a:rPr>
              <a:t>Prospective Bidder must respond on a separate answer sheet to the questions listed in this attachment</a:t>
            </a:r>
            <a:endParaRPr lang="en-US" sz="2600" dirty="0">
              <a:solidFill>
                <a:srgbClr val="FFFFFF"/>
              </a:solidFill>
              <a:latin typeface="Public Sans"/>
              <a:sym typeface="Public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0" y="1045850"/>
            <a:ext cx="8219812" cy="1170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Attachment 14</a:t>
            </a:r>
            <a:endParaRPr lang="en-US" sz="3500" b="1" strike="sngStrike" dirty="0">
              <a:solidFill>
                <a:srgbClr val="FFD632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2400" b="1" dirty="0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TECHNICAL PROPOSAL QUESTIONS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8766685" y="5670821"/>
            <a:ext cx="9247631" cy="4145483"/>
            <a:chOff x="0" y="0"/>
            <a:chExt cx="2435590" cy="109181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35590" cy="1091815"/>
            </a:xfrm>
            <a:custGeom>
              <a:avLst/>
              <a:gdLst/>
              <a:ahLst/>
              <a:cxnLst/>
              <a:rect l="l" t="t" r="r" b="b"/>
              <a:pathLst>
                <a:path w="2435590" h="1091815">
                  <a:moveTo>
                    <a:pt x="0" y="0"/>
                  </a:moveTo>
                  <a:lnTo>
                    <a:pt x="2435590" y="0"/>
                  </a:lnTo>
                  <a:lnTo>
                    <a:pt x="2435590" y="1091815"/>
                  </a:lnTo>
                  <a:lnTo>
                    <a:pt x="0" y="1091815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2435590" cy="11299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144000" y="5799490"/>
            <a:ext cx="8219812" cy="120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Other Forms, Attachments and Certifications</a:t>
            </a:r>
            <a:endParaRPr lang="en-US" sz="3500" b="1" strike="sngStrike" dirty="0">
              <a:solidFill>
                <a:srgbClr val="FFD632"/>
              </a:solidFill>
              <a:latin typeface="Public Sans Bold"/>
              <a:ea typeface="Public Sans Bold"/>
              <a:cs typeface="Public Sans Bold"/>
              <a:sym typeface="Public Sans Bold"/>
            </a:endParaRPr>
          </a:p>
        </p:txBody>
      </p:sp>
      <p:sp>
        <p:nvSpPr>
          <p:cNvPr id="22" name="TextBox 13">
            <a:extLst>
              <a:ext uri="{FF2B5EF4-FFF2-40B4-BE49-F238E27FC236}">
                <a16:creationId xmlns:a16="http://schemas.microsoft.com/office/drawing/2014/main" id="{46AA26D3-4C5D-8C5C-8970-0A6CB537FF30}"/>
              </a:ext>
            </a:extLst>
          </p:cNvPr>
          <p:cNvSpPr txBox="1"/>
          <p:nvPr/>
        </p:nvSpPr>
        <p:spPr>
          <a:xfrm>
            <a:off x="9144000" y="7133429"/>
            <a:ext cx="8518664" cy="1807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0" indent="-457200" algn="l">
              <a:lnSpc>
                <a:spcPts val="36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Refer to the Check List for other required forms and attachments.  </a:t>
            </a:r>
          </a:p>
          <a:p>
            <a:pPr marL="457200" indent="-457200" algn="l">
              <a:lnSpc>
                <a:spcPts val="364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Licenses and certifications: Business, Good Standing</a:t>
            </a: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08760" y="550335"/>
            <a:ext cx="9054056" cy="1985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005"/>
              </a:lnSpc>
            </a:pPr>
            <a:r>
              <a:rPr lang="en-US" sz="15963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COST PROPOSAL</a:t>
            </a:r>
          </a:p>
        </p:txBody>
      </p:sp>
      <p:grpSp>
        <p:nvGrpSpPr>
          <p:cNvPr id="3" name="Group 3"/>
          <p:cNvGrpSpPr/>
          <p:nvPr/>
        </p:nvGrpSpPr>
        <p:grpSpPr>
          <a:xfrm rot="5400000">
            <a:off x="13927880" y="5420919"/>
            <a:ext cx="6893051" cy="3490098"/>
            <a:chOff x="0" y="0"/>
            <a:chExt cx="1815454" cy="91920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15454" cy="919203"/>
            </a:xfrm>
            <a:custGeom>
              <a:avLst/>
              <a:gdLst/>
              <a:ahLst/>
              <a:cxnLst/>
              <a:rect l="l" t="t" r="r" b="b"/>
              <a:pathLst>
                <a:path w="1815454" h="919203">
                  <a:moveTo>
                    <a:pt x="0" y="0"/>
                  </a:moveTo>
                  <a:lnTo>
                    <a:pt x="1815454" y="0"/>
                  </a:lnTo>
                  <a:lnTo>
                    <a:pt x="1815454" y="919203"/>
                  </a:lnTo>
                  <a:lnTo>
                    <a:pt x="0" y="919203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15454" cy="95730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6322581" y="805932"/>
            <a:ext cx="1536519" cy="14640074"/>
            <a:chOff x="0" y="0"/>
            <a:chExt cx="404680" cy="3855822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04680" cy="3855822"/>
            </a:xfrm>
            <a:custGeom>
              <a:avLst/>
              <a:gdLst/>
              <a:ahLst/>
              <a:cxnLst/>
              <a:rect l="l" t="t" r="r" b="b"/>
              <a:pathLst>
                <a:path w="404680" h="3855822">
                  <a:moveTo>
                    <a:pt x="0" y="0"/>
                  </a:moveTo>
                  <a:lnTo>
                    <a:pt x="404680" y="0"/>
                  </a:lnTo>
                  <a:lnTo>
                    <a:pt x="404680" y="3855822"/>
                  </a:lnTo>
                  <a:lnTo>
                    <a:pt x="0" y="3855822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04680" cy="38939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1004527" y="6505925"/>
            <a:ext cx="3661072" cy="3452606"/>
            <a:chOff x="0" y="0"/>
            <a:chExt cx="964233" cy="90932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964233" cy="909328"/>
            </a:xfrm>
            <a:custGeom>
              <a:avLst/>
              <a:gdLst/>
              <a:ahLst/>
              <a:cxnLst/>
              <a:rect l="l" t="t" r="r" b="b"/>
              <a:pathLst>
                <a:path w="964233" h="909328">
                  <a:moveTo>
                    <a:pt x="0" y="0"/>
                  </a:moveTo>
                  <a:lnTo>
                    <a:pt x="964233" y="0"/>
                  </a:lnTo>
                  <a:lnTo>
                    <a:pt x="964233" y="909328"/>
                  </a:lnTo>
                  <a:lnTo>
                    <a:pt x="0" y="909328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964233" cy="9474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13468010" y="7915838"/>
            <a:ext cx="2750483" cy="2320274"/>
            <a:chOff x="0" y="0"/>
            <a:chExt cx="724407" cy="61110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724407" cy="611101"/>
            </a:xfrm>
            <a:custGeom>
              <a:avLst/>
              <a:gdLst/>
              <a:ahLst/>
              <a:cxnLst/>
              <a:rect l="l" t="t" r="r" b="b"/>
              <a:pathLst>
                <a:path w="724407" h="611101">
                  <a:moveTo>
                    <a:pt x="0" y="0"/>
                  </a:moveTo>
                  <a:lnTo>
                    <a:pt x="724407" y="0"/>
                  </a:lnTo>
                  <a:lnTo>
                    <a:pt x="724407" y="611101"/>
                  </a:lnTo>
                  <a:lnTo>
                    <a:pt x="0" y="611101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724407" cy="6492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12885097" y="1524303"/>
            <a:ext cx="7050695" cy="3913714"/>
            <a:chOff x="0" y="0"/>
            <a:chExt cx="1856973" cy="103077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56973" cy="1030772"/>
            </a:xfrm>
            <a:custGeom>
              <a:avLst/>
              <a:gdLst/>
              <a:ahLst/>
              <a:cxnLst/>
              <a:rect l="l" t="t" r="r" b="b"/>
              <a:pathLst>
                <a:path w="1856973" h="1030772">
                  <a:moveTo>
                    <a:pt x="0" y="0"/>
                  </a:moveTo>
                  <a:lnTo>
                    <a:pt x="1856973" y="0"/>
                  </a:lnTo>
                  <a:lnTo>
                    <a:pt x="1856973" y="1030772"/>
                  </a:lnTo>
                  <a:lnTo>
                    <a:pt x="0" y="1030772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1856973" cy="10688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72851" y="2704286"/>
            <a:ext cx="10937215" cy="957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19"/>
              </a:lnSpc>
              <a:spcBef>
                <a:spcPct val="0"/>
              </a:spcBef>
            </a:pPr>
            <a:r>
              <a:rPr lang="en-US" sz="2799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Each Bidder must submit a completed Cost Proposal utilizing the Cost Proposal attachment.</a:t>
            </a:r>
          </a:p>
        </p:txBody>
      </p:sp>
      <p:grpSp>
        <p:nvGrpSpPr>
          <p:cNvPr id="19" name="Group 19"/>
          <p:cNvGrpSpPr/>
          <p:nvPr/>
        </p:nvGrpSpPr>
        <p:grpSpPr>
          <a:xfrm>
            <a:off x="1486585" y="5928535"/>
            <a:ext cx="9422950" cy="3558366"/>
            <a:chOff x="0" y="0"/>
            <a:chExt cx="2435590" cy="99230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35590" cy="992305"/>
            </a:xfrm>
            <a:custGeom>
              <a:avLst/>
              <a:gdLst/>
              <a:ahLst/>
              <a:cxnLst/>
              <a:rect l="l" t="t" r="r" b="b"/>
              <a:pathLst>
                <a:path w="2435590" h="992305">
                  <a:moveTo>
                    <a:pt x="0" y="0"/>
                  </a:moveTo>
                  <a:lnTo>
                    <a:pt x="2435590" y="0"/>
                  </a:lnTo>
                  <a:lnTo>
                    <a:pt x="2435590" y="992305"/>
                  </a:lnTo>
                  <a:lnTo>
                    <a:pt x="0" y="992305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435590" cy="10304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1629529" y="5944947"/>
            <a:ext cx="7514471" cy="61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GENERAL TIPS</a:t>
            </a:r>
          </a:p>
        </p:txBody>
      </p:sp>
      <p:grpSp>
        <p:nvGrpSpPr>
          <p:cNvPr id="23" name="Group 23"/>
          <p:cNvGrpSpPr/>
          <p:nvPr/>
        </p:nvGrpSpPr>
        <p:grpSpPr>
          <a:xfrm>
            <a:off x="12189175" y="248856"/>
            <a:ext cx="5425974" cy="5360870"/>
            <a:chOff x="0" y="0"/>
            <a:chExt cx="1468781" cy="168604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1468781" cy="1686042"/>
            </a:xfrm>
            <a:custGeom>
              <a:avLst/>
              <a:gdLst/>
              <a:ahLst/>
              <a:cxnLst/>
              <a:rect l="l" t="t" r="r" b="b"/>
              <a:pathLst>
                <a:path w="1468781" h="1686042">
                  <a:moveTo>
                    <a:pt x="0" y="0"/>
                  </a:moveTo>
                  <a:lnTo>
                    <a:pt x="1468781" y="0"/>
                  </a:lnTo>
                  <a:lnTo>
                    <a:pt x="1468781" y="1686042"/>
                  </a:lnTo>
                  <a:lnTo>
                    <a:pt x="0" y="1686042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38100"/>
              <a:ext cx="1468781" cy="17241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11956852" y="1943345"/>
            <a:ext cx="5658297" cy="355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51" lvl="1" indent="-269876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Complete columns E through I on rows 8 and 29 for each required cost under in the Cost Proposal</a:t>
            </a:r>
          </a:p>
          <a:p>
            <a:pPr marL="269875" lvl="1" algn="l">
              <a:lnSpc>
                <a:spcPts val="3500"/>
              </a:lnSpc>
            </a:pPr>
            <a:endParaRPr lang="en-US" sz="2500" dirty="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r>
              <a:rPr lang="en-US" sz="2500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Total estimated contracted amount in column G on rows 36 will be automatically calculated</a:t>
            </a:r>
          </a:p>
          <a:p>
            <a:pPr marL="539751" lvl="1" indent="-269876" algn="l">
              <a:lnSpc>
                <a:spcPts val="3500"/>
              </a:lnSpc>
              <a:buFont typeface="Arial"/>
              <a:buChar char="•"/>
            </a:pPr>
            <a:endParaRPr lang="en-US" sz="2500" dirty="0">
              <a:solidFill>
                <a:srgbClr val="FFFFFF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397731" y="363504"/>
            <a:ext cx="5336240" cy="1202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 dirty="0">
                <a:solidFill>
                  <a:srgbClr val="FFD63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COST PROPOSAL ATTACHMENT 15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6929" y="6822783"/>
            <a:ext cx="9084437" cy="1196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96542" lvl="1" indent="-248271" algn="l">
              <a:lnSpc>
                <a:spcPts val="3219"/>
              </a:lnSpc>
              <a:buFont typeface="Arial"/>
              <a:buChar char="•"/>
            </a:pPr>
            <a:r>
              <a:rPr lang="en-US" sz="2299" dirty="0">
                <a:solidFill>
                  <a:srgbClr val="FFFFFF"/>
                </a:solidFill>
                <a:latin typeface="Public Sans"/>
                <a:ea typeface="Public Sans"/>
                <a:cs typeface="Public Sans"/>
                <a:sym typeface="Public Sans"/>
              </a:rPr>
              <a:t>Include ALL required costs for the contract. Any required costs not included and identified during contract negotiations may result in a cancellation of award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5400000">
            <a:off x="9922401" y="-8297692"/>
            <a:ext cx="1179325" cy="16184775"/>
            <a:chOff x="0" y="0"/>
            <a:chExt cx="310604" cy="426265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10604" cy="4262657"/>
            </a:xfrm>
            <a:custGeom>
              <a:avLst/>
              <a:gdLst/>
              <a:ahLst/>
              <a:cxnLst/>
              <a:rect l="l" t="t" r="r" b="b"/>
              <a:pathLst>
                <a:path w="310604" h="4262657">
                  <a:moveTo>
                    <a:pt x="0" y="0"/>
                  </a:moveTo>
                  <a:lnTo>
                    <a:pt x="310604" y="0"/>
                  </a:lnTo>
                  <a:lnTo>
                    <a:pt x="310604" y="4262657"/>
                  </a:lnTo>
                  <a:lnTo>
                    <a:pt x="0" y="4262657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310604" cy="43007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 rot="-5400000">
            <a:off x="-4588656" y="5790572"/>
            <a:ext cx="8744733" cy="1227040"/>
            <a:chOff x="0" y="0"/>
            <a:chExt cx="2303139" cy="32317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303139" cy="323171"/>
            </a:xfrm>
            <a:custGeom>
              <a:avLst/>
              <a:gdLst/>
              <a:ahLst/>
              <a:cxnLst/>
              <a:rect l="l" t="t" r="r" b="b"/>
              <a:pathLst>
                <a:path w="2303139" h="323171">
                  <a:moveTo>
                    <a:pt x="0" y="0"/>
                  </a:moveTo>
                  <a:lnTo>
                    <a:pt x="2303139" y="0"/>
                  </a:lnTo>
                  <a:lnTo>
                    <a:pt x="2303139" y="323171"/>
                  </a:lnTo>
                  <a:lnTo>
                    <a:pt x="0" y="323171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2303139" cy="3612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 rot="-5400000">
            <a:off x="409704" y="1451465"/>
            <a:ext cx="909539" cy="631046"/>
            <a:chOff x="0" y="0"/>
            <a:chExt cx="259617" cy="18012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9617" cy="180125"/>
            </a:xfrm>
            <a:custGeom>
              <a:avLst/>
              <a:gdLst/>
              <a:ahLst/>
              <a:cxnLst/>
              <a:rect l="l" t="t" r="r" b="b"/>
              <a:pathLst>
                <a:path w="259617" h="180125">
                  <a:moveTo>
                    <a:pt x="0" y="0"/>
                  </a:moveTo>
                  <a:lnTo>
                    <a:pt x="259617" y="0"/>
                  </a:lnTo>
                  <a:lnTo>
                    <a:pt x="259617" y="180125"/>
                  </a:lnTo>
                  <a:lnTo>
                    <a:pt x="0" y="180125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259617" cy="218225"/>
            </a:xfrm>
            <a:prstGeom prst="rect">
              <a:avLst/>
            </a:prstGeom>
          </p:spPr>
          <p:txBody>
            <a:bodyPr lIns="46873" tIns="46873" rIns="46873" bIns="46873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5400000">
            <a:off x="725405" y="-571914"/>
            <a:ext cx="630765" cy="2712473"/>
            <a:chOff x="0" y="0"/>
            <a:chExt cx="180045" cy="77424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0045" cy="774244"/>
            </a:xfrm>
            <a:custGeom>
              <a:avLst/>
              <a:gdLst/>
              <a:ahLst/>
              <a:cxnLst/>
              <a:rect l="l" t="t" r="r" b="b"/>
              <a:pathLst>
                <a:path w="180045" h="774244">
                  <a:moveTo>
                    <a:pt x="0" y="0"/>
                  </a:moveTo>
                  <a:lnTo>
                    <a:pt x="180045" y="0"/>
                  </a:lnTo>
                  <a:lnTo>
                    <a:pt x="180045" y="774244"/>
                  </a:lnTo>
                  <a:lnTo>
                    <a:pt x="0" y="774244"/>
                  </a:lnTo>
                  <a:close/>
                </a:path>
              </a:pathLst>
            </a:custGeom>
            <a:solidFill>
              <a:srgbClr val="02385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80045" cy="812344"/>
            </a:xfrm>
            <a:prstGeom prst="rect">
              <a:avLst/>
            </a:prstGeom>
          </p:spPr>
          <p:txBody>
            <a:bodyPr lIns="46873" tIns="46873" rIns="46873" bIns="46873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5400000">
            <a:off x="-719987" y="-927441"/>
            <a:ext cx="2537875" cy="2140920"/>
            <a:chOff x="0" y="0"/>
            <a:chExt cx="724407" cy="61110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24407" cy="611101"/>
            </a:xfrm>
            <a:custGeom>
              <a:avLst/>
              <a:gdLst/>
              <a:ahLst/>
              <a:cxnLst/>
              <a:rect l="l" t="t" r="r" b="b"/>
              <a:pathLst>
                <a:path w="724407" h="611101">
                  <a:moveTo>
                    <a:pt x="0" y="0"/>
                  </a:moveTo>
                  <a:lnTo>
                    <a:pt x="724407" y="0"/>
                  </a:lnTo>
                  <a:lnTo>
                    <a:pt x="724407" y="611101"/>
                  </a:lnTo>
                  <a:lnTo>
                    <a:pt x="0" y="611101"/>
                  </a:lnTo>
                  <a:close/>
                </a:path>
              </a:pathLst>
            </a:custGeom>
            <a:solidFill>
              <a:srgbClr val="FFD632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724407" cy="649201"/>
            </a:xfrm>
            <a:prstGeom prst="rect">
              <a:avLst/>
            </a:prstGeom>
          </p:spPr>
          <p:txBody>
            <a:bodyPr lIns="46873" tIns="46873" rIns="46873" bIns="46873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 rot="-5400000">
            <a:off x="8032069" y="-3275895"/>
            <a:ext cx="3420052" cy="15939921"/>
            <a:chOff x="0" y="0"/>
            <a:chExt cx="900754" cy="4198168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00754" cy="4198169"/>
            </a:xfrm>
            <a:custGeom>
              <a:avLst/>
              <a:gdLst/>
              <a:ahLst/>
              <a:cxnLst/>
              <a:rect l="l" t="t" r="r" b="b"/>
              <a:pathLst>
                <a:path w="900754" h="4198169">
                  <a:moveTo>
                    <a:pt x="6791" y="0"/>
                  </a:moveTo>
                  <a:lnTo>
                    <a:pt x="893963" y="0"/>
                  </a:lnTo>
                  <a:cubicBezTo>
                    <a:pt x="897714" y="0"/>
                    <a:pt x="900754" y="3040"/>
                    <a:pt x="900754" y="6791"/>
                  </a:cubicBezTo>
                  <a:lnTo>
                    <a:pt x="900754" y="4191377"/>
                  </a:lnTo>
                  <a:cubicBezTo>
                    <a:pt x="900754" y="4195128"/>
                    <a:pt x="897714" y="4198169"/>
                    <a:pt x="893963" y="4198169"/>
                  </a:cubicBezTo>
                  <a:lnTo>
                    <a:pt x="6791" y="4198169"/>
                  </a:lnTo>
                  <a:cubicBezTo>
                    <a:pt x="3040" y="4198169"/>
                    <a:pt x="0" y="4195128"/>
                    <a:pt x="0" y="4191377"/>
                  </a:cubicBezTo>
                  <a:lnTo>
                    <a:pt x="0" y="6791"/>
                  </a:lnTo>
                  <a:cubicBezTo>
                    <a:pt x="0" y="3040"/>
                    <a:pt x="3040" y="0"/>
                    <a:pt x="6791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FFD63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900754" cy="423626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>
            <a:off x="2397025" y="3141266"/>
            <a:ext cx="9823264" cy="6438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459"/>
              </a:lnSpc>
              <a:spcBef>
                <a:spcPct val="0"/>
              </a:spcBef>
            </a:pPr>
            <a:r>
              <a:rPr lang="en-US" sz="3899" b="1" dirty="0">
                <a:solidFill>
                  <a:srgbClr val="02385B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SUBMITTING YOUR PROPOSAL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097935" y="3972280"/>
            <a:ext cx="15143657" cy="2269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Proposals must be submitted by </a:t>
            </a:r>
            <a:r>
              <a:rPr lang="en-US" sz="2600" b="1" dirty="0">
                <a:solidFill>
                  <a:srgbClr val="000000"/>
                </a:solidFill>
                <a:latin typeface="Public Sans Bold"/>
                <a:ea typeface="Public Sans"/>
                <a:cs typeface="Public Sans"/>
                <a:sym typeface="Public Sans Bold"/>
              </a:rPr>
              <a:t>April 30</a:t>
            </a:r>
            <a:r>
              <a:rPr lang="en-US" sz="2600" b="1" baseline="30000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th</a:t>
            </a:r>
            <a:r>
              <a:rPr lang="en-US" sz="26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at 2:00pm Pacific Time.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Proposals must be submitted in 2 separate emails: </a:t>
            </a:r>
            <a:r>
              <a:rPr lang="en-US" sz="26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(1) Technical Proposal</a:t>
            </a:r>
            <a:r>
              <a:rPr lang="en-US" sz="2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 and</a:t>
            </a:r>
            <a:r>
              <a:rPr lang="en-US" sz="26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 (2) Cost Proposal.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Proposal must be emailed to </a:t>
            </a:r>
            <a:r>
              <a:rPr lang="en-US" sz="2600" b="1" dirty="0">
                <a:solidFill>
                  <a:srgbClr val="0097B2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bidquestions@alameda.courts.ca.gov</a:t>
            </a:r>
          </a:p>
          <a:p>
            <a:pPr marL="561341" lvl="1" indent="-280670" algn="just">
              <a:lnSpc>
                <a:spcPts val="3640"/>
              </a:lnSpc>
              <a:buFont typeface="Arial"/>
              <a:buChar char="•"/>
            </a:pPr>
            <a:r>
              <a:rPr lang="en-US" sz="2600" dirty="0">
                <a:solidFill>
                  <a:srgbClr val="000000"/>
                </a:solidFill>
                <a:latin typeface="Public Sans"/>
                <a:ea typeface="Public Sans"/>
                <a:cs typeface="Public Sans"/>
                <a:sym typeface="Public Sans"/>
              </a:rPr>
              <a:t>The subject line of the email must include the </a:t>
            </a:r>
            <a:r>
              <a:rPr lang="en-US" sz="2600" b="1" dirty="0">
                <a:solidFill>
                  <a:srgbClr val="000000"/>
                </a:solidFill>
                <a:latin typeface="Public Sans Bold"/>
                <a:ea typeface="Public Sans Bold"/>
                <a:cs typeface="Public Sans Bold"/>
                <a:sym typeface="Public Sans Bold"/>
              </a:rPr>
              <a:t>RFP title and number.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549425" y="536947"/>
            <a:ext cx="14921547" cy="1951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4347"/>
              </a:lnSpc>
            </a:pPr>
            <a:r>
              <a:rPr lang="en-US" sz="15263" dirty="0">
                <a:solidFill>
                  <a:srgbClr val="02385B"/>
                </a:solidFill>
                <a:latin typeface="League Gothic"/>
                <a:ea typeface="League Gothic"/>
                <a:cs typeface="League Gothic"/>
                <a:sym typeface="League Gothic"/>
              </a:rPr>
              <a:t>SUBMISSION OF PROPOSALS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674</Words>
  <Application>Microsoft Office PowerPoint</Application>
  <PresentationFormat>Custom</PresentationFormat>
  <Paragraphs>108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Muli Ultra-Bold</vt:lpstr>
      <vt:lpstr>Muli Bold</vt:lpstr>
      <vt:lpstr>Public Sans</vt:lpstr>
      <vt:lpstr>Public Sans Bold</vt:lpstr>
      <vt:lpstr>League Gothic</vt:lpstr>
      <vt:lpstr>Muli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Housing RFP Info Session</dc:title>
  <dc:creator>Jacobs, Cory, Superior Court</dc:creator>
  <cp:lastModifiedBy>Ficenec, Caroline, Superior Court</cp:lastModifiedBy>
  <cp:revision>34</cp:revision>
  <dcterms:created xsi:type="dcterms:W3CDTF">2006-08-16T00:00:00Z</dcterms:created>
  <dcterms:modified xsi:type="dcterms:W3CDTF">2026-04-08T16:23:10Z</dcterms:modified>
  <dc:identifier>DAGbjRzA6Vg</dc:identifier>
</cp:coreProperties>
</file>